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32"/>
  </p:notesMasterIdLst>
  <p:handoutMasterIdLst>
    <p:handoutMasterId r:id="rId33"/>
  </p:handoutMasterIdLst>
  <p:sldIdLst>
    <p:sldId id="287" r:id="rId5"/>
    <p:sldId id="256" r:id="rId6"/>
    <p:sldId id="271" r:id="rId7"/>
    <p:sldId id="273" r:id="rId8"/>
    <p:sldId id="272" r:id="rId9"/>
    <p:sldId id="261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57" r:id="rId20"/>
    <p:sldId id="284" r:id="rId21"/>
    <p:sldId id="285" r:id="rId22"/>
    <p:sldId id="266" r:id="rId23"/>
    <p:sldId id="270" r:id="rId24"/>
    <p:sldId id="264" r:id="rId25"/>
    <p:sldId id="269" r:id="rId26"/>
    <p:sldId id="267" r:id="rId27"/>
    <p:sldId id="268" r:id="rId28"/>
    <p:sldId id="258" r:id="rId29"/>
    <p:sldId id="281" r:id="rId30"/>
    <p:sldId id="260" r:id="rId3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5899" autoAdjust="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Volumen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8650936"/>
        <c:axId val="438651920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Abrir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47-46B4-AD93-192D80B04C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47-46B4-AD93-192D80B04C8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Bajo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347-46B4-AD93-192D80B04C8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Cerrar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438662088"/>
        <c:axId val="438663400"/>
      </c:stockChart>
      <c:catAx>
        <c:axId val="43865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8651920"/>
        <c:crosses val="autoZero"/>
        <c:auto val="1"/>
        <c:lblAlgn val="ctr"/>
        <c:lblOffset val="100"/>
        <c:noMultiLvlLbl val="0"/>
      </c:catAx>
      <c:valAx>
        <c:axId val="43865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8650936"/>
        <c:crosses val="autoZero"/>
        <c:crossBetween val="between"/>
      </c:valAx>
      <c:valAx>
        <c:axId val="43866340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8662088"/>
        <c:crosses val="max"/>
        <c:crossBetween val="between"/>
      </c:valAx>
      <c:catAx>
        <c:axId val="438662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8663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s-ES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6">
  <a:schemeClr val="accent4"/>
  <a:schemeClr val="accent4"/>
  <a:schemeClr val="accent4"/>
  <a:schemeClr val="accent4"/>
  <a:schemeClr val="accent4"/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633A28-325E-4F3C-9D74-7B235343A885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ZA"/>
        </a:p>
      </dgm:t>
    </dgm:pt>
    <dgm:pt modelId="{BDB3E5F2-A63C-446D-94EF-53B51308F55B}">
      <dgm:prSet phldrT="[Text]" custT="1"/>
      <dgm:spPr/>
      <dgm:t>
        <a:bodyPr rtlCol="0"/>
        <a:lstStyle/>
        <a:p>
          <a:pPr rtl="0"/>
          <a:r>
            <a:rPr lang="es-ES" sz="1800" b="1" noProof="0" dirty="0"/>
            <a:t>Hito 1</a:t>
          </a:r>
        </a:p>
      </dgm:t>
    </dgm:pt>
    <dgm:pt modelId="{4DF81A4E-C143-4E1F-895C-805B7744E0C1}" type="parTrans" cxnId="{E841B976-DDCA-4F3C-A228-DC6A3A9DCEE8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2693710-A273-4DE3-B56B-501EBF8AAC16}" type="sibTrans" cxnId="{E841B976-DDCA-4F3C-A228-DC6A3A9DCEE8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76F97871-E7EF-4C5A-A6CC-0AEA140887B0}">
      <dgm:prSet phldrT="[Text]" custT="1"/>
      <dgm:spPr/>
      <dgm:t>
        <a:bodyPr rtlCol="0"/>
        <a:lstStyle/>
        <a:p>
          <a:pPr rtl="0"/>
          <a:r>
            <a:rPr lang="es-ES" sz="1400" noProof="0" dirty="0"/>
            <a:t> Planeación</a:t>
          </a:r>
        </a:p>
      </dgm:t>
    </dgm:pt>
    <dgm:pt modelId="{AF4A39E6-5101-45C2-9ED9-1B4A4D161E75}" type="parTrans" cxnId="{C5CADE01-2D3E-4A22-8178-52BFE623515A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0B4A6094-6626-4B4C-A34C-3C817645D4D2}" type="sibTrans" cxnId="{C5CADE01-2D3E-4A22-8178-52BFE623515A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B7B3E22D-F717-4E9C-866E-07DC0AAAF31D}">
      <dgm:prSet phldrT="[Text]" custT="1"/>
      <dgm:spPr/>
      <dgm:t>
        <a:bodyPr rtlCol="0"/>
        <a:lstStyle/>
        <a:p>
          <a:pPr rtl="0"/>
          <a:r>
            <a:rPr lang="es-ES" sz="1400" noProof="0" dirty="0"/>
            <a:t>Inversión inicial</a:t>
          </a:r>
        </a:p>
      </dgm:t>
    </dgm:pt>
    <dgm:pt modelId="{F5B9D25D-B57A-4E96-8949-C8A2BD9993F2}" type="parTrans" cxnId="{2DE3C7CC-BC3D-4DC7-BDF4-E9EF00E2B35B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3EEF184-9BDE-48DD-A4F5-B678462A2560}" type="sibTrans" cxnId="{2DE3C7CC-BC3D-4DC7-BDF4-E9EF00E2B35B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90F27D1E-76E8-4AE9-AD01-BE57630B5110}">
      <dgm:prSet phldrT="[Text]" custT="1"/>
      <dgm:spPr/>
      <dgm:t>
        <a:bodyPr rtlCol="0"/>
        <a:lstStyle/>
        <a:p>
          <a:pPr rtl="0"/>
          <a:r>
            <a:rPr lang="es-ES" sz="1800" b="1" noProof="0" dirty="0"/>
            <a:t>Hito 2</a:t>
          </a:r>
        </a:p>
      </dgm:t>
    </dgm:pt>
    <dgm:pt modelId="{7F336D41-A370-44FD-84FB-392EDC2E9628}" type="parTrans" cxnId="{D3495640-4F3F-4DC5-BE06-466CB73D04C6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08C679DB-4162-43E7-A484-512B3F99942F}" type="sibTrans" cxnId="{D3495640-4F3F-4DC5-BE06-466CB73D04C6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5F95D6A-DC03-42B0-9E2A-8BB3CFE35643}">
      <dgm:prSet phldrT="[Text]" custT="1"/>
      <dgm:spPr/>
      <dgm:t>
        <a:bodyPr rtlCol="0"/>
        <a:lstStyle/>
        <a:p>
          <a:pPr rtl="0"/>
          <a:r>
            <a:rPr lang="es-ES" sz="1400" noProof="0" dirty="0"/>
            <a:t>Segunda inversión</a:t>
          </a:r>
        </a:p>
      </dgm:t>
    </dgm:pt>
    <dgm:pt modelId="{0E7A7D3B-1ED1-4188-B2CE-37328AF7B3CE}" type="parTrans" cxnId="{969D3802-D321-43DF-B9C7-B1F249CE5959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A9D1ACF8-1A40-4192-A99B-C5F10A879850}" type="sibTrans" cxnId="{969D3802-D321-43DF-B9C7-B1F249CE5959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26EFAA8C-070B-4368-AD8E-0E28971C7F1A}">
      <dgm:prSet phldrT="[Text]" custT="1"/>
      <dgm:spPr/>
      <dgm:t>
        <a:bodyPr rtlCol="0"/>
        <a:lstStyle/>
        <a:p>
          <a:pPr rtl="0"/>
          <a:r>
            <a:rPr lang="es-ES" sz="1400" noProof="0" dirty="0"/>
            <a:t>Devoluciones</a:t>
          </a:r>
        </a:p>
      </dgm:t>
    </dgm:pt>
    <dgm:pt modelId="{A01B2D2D-7198-4763-8BE4-5AFAC35FACF3}" type="parTrans" cxnId="{2CD6D42C-39E1-4895-97BB-C277B6C3573D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ECF84BED-6721-47AA-8789-78E6BC6F68EC}" type="sibTrans" cxnId="{2CD6D42C-39E1-4895-97BB-C277B6C3573D}">
      <dgm:prSet/>
      <dgm:spPr/>
      <dgm:t>
        <a:bodyPr rtlCol="0"/>
        <a:lstStyle/>
        <a:p>
          <a:pPr rtl="0"/>
          <a:endParaRPr lang="es-ES" sz="1800" noProof="0" dirty="0"/>
        </a:p>
      </dgm:t>
    </dgm:pt>
    <dgm:pt modelId="{3BF4C92A-BE32-4130-AB21-90FA76812967}">
      <dgm:prSet phldrT="[Text]" custT="1"/>
      <dgm:spPr/>
      <dgm:t>
        <a:bodyPr rtlCol="0"/>
        <a:lstStyle/>
        <a:p>
          <a:pPr rtl="0"/>
          <a:r>
            <a:rPr lang="es-ES" sz="1400" noProof="0" dirty="0"/>
            <a:t>Comunicación</a:t>
          </a:r>
        </a:p>
      </dgm:t>
    </dgm:pt>
    <dgm:pt modelId="{45145B60-B4CF-43C8-A090-77DD0F136CC3}" type="parTrans" cxnId="{74F39EB6-5C16-4483-8C84-81EE935A34AB}">
      <dgm:prSet/>
      <dgm:spPr/>
      <dgm:t>
        <a:bodyPr rtlCol="0"/>
        <a:lstStyle/>
        <a:p>
          <a:pPr rtl="0"/>
          <a:endParaRPr lang="es-ES" noProof="0" dirty="0"/>
        </a:p>
      </dgm:t>
    </dgm:pt>
    <dgm:pt modelId="{36BE8B1F-5183-4B05-9C94-6A3B4937697A}" type="sibTrans" cxnId="{74F39EB6-5C16-4483-8C84-81EE935A34AB}">
      <dgm:prSet/>
      <dgm:spPr/>
      <dgm:t>
        <a:bodyPr rtlCol="0"/>
        <a:lstStyle/>
        <a:p>
          <a:pPr rtl="0"/>
          <a:endParaRPr lang="es-ES" noProof="0" dirty="0"/>
        </a:p>
      </dgm:t>
    </dgm:pt>
    <dgm:pt modelId="{4194F495-0B49-4686-B89E-B97A23BB18B4}" type="pres">
      <dgm:prSet presAssocID="{EB633A28-325E-4F3C-9D74-7B235343A885}" presName="Name0" presStyleCnt="0">
        <dgm:presLayoutVars>
          <dgm:dir/>
        </dgm:presLayoutVars>
      </dgm:prSet>
      <dgm:spPr/>
    </dgm:pt>
    <dgm:pt modelId="{72BA280D-2F57-47BB-AE67-6C6F9DCEF2B7}" type="pres">
      <dgm:prSet presAssocID="{BDB3E5F2-A63C-446D-94EF-53B51308F55B}" presName="parComposite" presStyleCnt="0"/>
      <dgm:spPr/>
    </dgm:pt>
    <dgm:pt modelId="{A85A93E5-AB9A-439C-9142-AD5A4BFF47F6}" type="pres">
      <dgm:prSet presAssocID="{BDB3E5F2-A63C-446D-94EF-53B51308F55B}" presName="parBigCircle" presStyleLbl="node0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</a:gradFill>
        <a:scene3d>
          <a:camera prst="orthographicFront"/>
          <a:lightRig rig="flat" dir="t"/>
        </a:scene3d>
        <a:sp3d prstMaterial="dkEdge"/>
      </dgm:spPr>
    </dgm:pt>
    <dgm:pt modelId="{54C7621A-D6FD-4F3F-A78E-16DC33A75367}" type="pres">
      <dgm:prSet presAssocID="{BDB3E5F2-A63C-446D-94EF-53B51308F55B}" presName="parTx" presStyleLbl="revTx" presStyleIdx="0" presStyleCnt="12" custLinFactNeighborY="-10479"/>
      <dgm:spPr/>
    </dgm:pt>
    <dgm:pt modelId="{881FE880-CBDD-4C9E-976D-9F4A6678AD39}" type="pres">
      <dgm:prSet presAssocID="{BDB3E5F2-A63C-446D-94EF-53B51308F55B}" presName="bSpace" presStyleCnt="0"/>
      <dgm:spPr/>
    </dgm:pt>
    <dgm:pt modelId="{7A6036F4-EEA5-4903-9DE5-D9694BAEBE8F}" type="pres">
      <dgm:prSet presAssocID="{BDB3E5F2-A63C-446D-94EF-53B51308F55B}" presName="parBackupNorm" presStyleCnt="0"/>
      <dgm:spPr/>
    </dgm:pt>
    <dgm:pt modelId="{5A15437C-29B6-45E4-ABC8-804D55EA2C12}" type="pres">
      <dgm:prSet presAssocID="{22693710-A273-4DE3-B56B-501EBF8AAC16}" presName="parSpace" presStyleCnt="0"/>
      <dgm:spPr/>
    </dgm:pt>
    <dgm:pt modelId="{4521085B-57FF-4187-965D-FA4F9834B060}" type="pres">
      <dgm:prSet presAssocID="{76F97871-E7EF-4C5A-A6CC-0AEA140887B0}" presName="desBackupLeftNorm" presStyleCnt="0"/>
      <dgm:spPr/>
    </dgm:pt>
    <dgm:pt modelId="{D6F2FDF2-4FC9-4898-B249-F15720FF4B93}" type="pres">
      <dgm:prSet presAssocID="{76F97871-E7EF-4C5A-A6CC-0AEA140887B0}" presName="desComposite" presStyleCnt="0"/>
      <dgm:spPr/>
    </dgm:pt>
    <dgm:pt modelId="{72AEB429-AFAD-4F8B-877D-CB3A79995C59}" type="pres">
      <dgm:prSet presAssocID="{76F97871-E7EF-4C5A-A6CC-0AEA140887B0}" presName="desCircle" presStyleLbl="node1" presStyleIdx="0" presStyleCnt="5" custScaleX="57973" custScaleY="57973"/>
      <dgm:spPr>
        <a:noFill/>
        <a:ln w="19050">
          <a:solidFill>
            <a:schemeClr val="bg1">
              <a:lumMod val="75000"/>
            </a:schemeClr>
          </a:solidFill>
        </a:ln>
        <a:scene3d>
          <a:camera prst="orthographicFront"/>
          <a:lightRig rig="flat" dir="t"/>
        </a:scene3d>
        <a:sp3d prstMaterial="dkEdge"/>
      </dgm:spPr>
    </dgm:pt>
    <dgm:pt modelId="{6749C0EA-1B99-400E-B5E9-7F9E3C47DF67}" type="pres">
      <dgm:prSet presAssocID="{76F97871-E7EF-4C5A-A6CC-0AEA140887B0}" presName="chTx" presStyleLbl="revTx" presStyleIdx="1" presStyleCnt="12" custLinFactNeighborY="5306"/>
      <dgm:spPr/>
    </dgm:pt>
    <dgm:pt modelId="{D74D6160-1F48-48F0-82A2-4366561C4041}" type="pres">
      <dgm:prSet presAssocID="{76F97871-E7EF-4C5A-A6CC-0AEA140887B0}" presName="desTx" presStyleLbl="revTx" presStyleIdx="2" presStyleCnt="12">
        <dgm:presLayoutVars>
          <dgm:bulletEnabled val="1"/>
        </dgm:presLayoutVars>
      </dgm:prSet>
      <dgm:spPr/>
    </dgm:pt>
    <dgm:pt modelId="{660F1FA7-DA77-4396-B8D6-22808B8616BE}" type="pres">
      <dgm:prSet presAssocID="{76F97871-E7EF-4C5A-A6CC-0AEA140887B0}" presName="desBackupRightNorm" presStyleCnt="0"/>
      <dgm:spPr/>
    </dgm:pt>
    <dgm:pt modelId="{D9DB7CED-9F6A-410E-A044-A80D83E84995}" type="pres">
      <dgm:prSet presAssocID="{0B4A6094-6626-4B4C-A34C-3C817645D4D2}" presName="desSpace" presStyleCnt="0"/>
      <dgm:spPr/>
    </dgm:pt>
    <dgm:pt modelId="{864F737A-FA72-4B29-B184-6439EF74AAF7}" type="pres">
      <dgm:prSet presAssocID="{B7B3E22D-F717-4E9C-866E-07DC0AAAF31D}" presName="desBackupLeftNorm" presStyleCnt="0"/>
      <dgm:spPr/>
    </dgm:pt>
    <dgm:pt modelId="{6A2CAB2B-C7B1-493E-A71F-E3B5B573893C}" type="pres">
      <dgm:prSet presAssocID="{B7B3E22D-F717-4E9C-866E-07DC0AAAF31D}" presName="desComposite" presStyleCnt="0"/>
      <dgm:spPr/>
    </dgm:pt>
    <dgm:pt modelId="{8B67CF79-00AA-4519-A733-8B3C247B2366}" type="pres">
      <dgm:prSet presAssocID="{B7B3E22D-F717-4E9C-866E-07DC0AAAF31D}" presName="desCircle" presStyleLbl="node1" presStyleIdx="1" presStyleCnt="5" custScaleX="57973" custScaleY="57973"/>
      <dgm:spPr>
        <a:xfrm>
          <a:off x="2000224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713CAC38-2807-4574-93E9-2BD9E3D32931}" type="pres">
      <dgm:prSet presAssocID="{B7B3E22D-F717-4E9C-866E-07DC0AAAF31D}" presName="chTx" presStyleLbl="revTx" presStyleIdx="3" presStyleCnt="12" custLinFactNeighborY="5306"/>
      <dgm:spPr/>
    </dgm:pt>
    <dgm:pt modelId="{E34EC4A5-7504-473F-BCC0-A5B138B3F9BD}" type="pres">
      <dgm:prSet presAssocID="{B7B3E22D-F717-4E9C-866E-07DC0AAAF31D}" presName="desTx" presStyleLbl="revTx" presStyleIdx="4" presStyleCnt="12">
        <dgm:presLayoutVars>
          <dgm:bulletEnabled val="1"/>
        </dgm:presLayoutVars>
      </dgm:prSet>
      <dgm:spPr/>
    </dgm:pt>
    <dgm:pt modelId="{BAE4CFDA-115B-48C3-BC5B-0C57E123303D}" type="pres">
      <dgm:prSet presAssocID="{B7B3E22D-F717-4E9C-866E-07DC0AAAF31D}" presName="desBackupRightNorm" presStyleCnt="0"/>
      <dgm:spPr/>
    </dgm:pt>
    <dgm:pt modelId="{299BEAB5-09C2-4DD9-8445-0C348B128F80}" type="pres">
      <dgm:prSet presAssocID="{23EEF184-9BDE-48DD-A4F5-B678462A2560}" presName="desSpace" presStyleCnt="0"/>
      <dgm:spPr/>
    </dgm:pt>
    <dgm:pt modelId="{DFFB04B7-67A0-4390-B208-09B0F7490460}" type="pres">
      <dgm:prSet presAssocID="{3BF4C92A-BE32-4130-AB21-90FA76812967}" presName="desBackupLeftNorm" presStyleCnt="0"/>
      <dgm:spPr/>
    </dgm:pt>
    <dgm:pt modelId="{7F1386DD-3F5F-40D1-855C-3AA0BEF67EEA}" type="pres">
      <dgm:prSet presAssocID="{3BF4C92A-BE32-4130-AB21-90FA76812967}" presName="desComposite" presStyleCnt="0"/>
      <dgm:spPr/>
    </dgm:pt>
    <dgm:pt modelId="{1B7B2673-0339-44E0-8C0E-95BA89778014}" type="pres">
      <dgm:prSet presAssocID="{3BF4C92A-BE32-4130-AB21-90FA76812967}" presName="desCircle" presStyleLbl="node1" presStyleIdx="2" presStyleCnt="5" custScaleX="57973" custScaleY="57973"/>
      <dgm:spPr>
        <a:xfrm>
          <a:off x="2711215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9AE80C5-FF95-4AE8-B7A0-6BF19841CD23}" type="pres">
      <dgm:prSet presAssocID="{3BF4C92A-BE32-4130-AB21-90FA76812967}" presName="chTx" presStyleLbl="revTx" presStyleIdx="5" presStyleCnt="12" custLinFactNeighborY="5306"/>
      <dgm:spPr/>
    </dgm:pt>
    <dgm:pt modelId="{036203D8-CFB2-4A4A-BB12-FCFFFB4534F3}" type="pres">
      <dgm:prSet presAssocID="{3BF4C92A-BE32-4130-AB21-90FA76812967}" presName="desTx" presStyleLbl="revTx" presStyleIdx="6" presStyleCnt="12">
        <dgm:presLayoutVars>
          <dgm:bulletEnabled val="1"/>
        </dgm:presLayoutVars>
      </dgm:prSet>
      <dgm:spPr/>
    </dgm:pt>
    <dgm:pt modelId="{4A66CCD4-E4C0-46DF-A8CB-F5BEBA8D65DB}" type="pres">
      <dgm:prSet presAssocID="{3BF4C92A-BE32-4130-AB21-90FA76812967}" presName="desBackupRightNorm" presStyleCnt="0"/>
      <dgm:spPr/>
    </dgm:pt>
    <dgm:pt modelId="{F233BC77-65F9-4193-BBB4-BA224B8DC6D8}" type="pres">
      <dgm:prSet presAssocID="{36BE8B1F-5183-4B05-9C94-6A3B4937697A}" presName="desSpace" presStyleCnt="0"/>
      <dgm:spPr/>
    </dgm:pt>
    <dgm:pt modelId="{BB2FC4C1-DE0C-4007-94FF-07B09E2F45FC}" type="pres">
      <dgm:prSet presAssocID="{90F27D1E-76E8-4AE9-AD01-BE57630B5110}" presName="parComposite" presStyleCnt="0"/>
      <dgm:spPr/>
    </dgm:pt>
    <dgm:pt modelId="{1D3B3624-0AA7-4260-AE86-8595E24ED09E}" type="pres">
      <dgm:prSet presAssocID="{90F27D1E-76E8-4AE9-AD01-BE57630B5110}" presName="parBigCircle" presStyleLbl="node0" presStyleIdx="1" presStyleCnt="2"/>
      <dgm:spPr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</a:gradFill>
      </dgm:spPr>
    </dgm:pt>
    <dgm:pt modelId="{E648DC65-DF54-488E-83A7-B6467C479D02}" type="pres">
      <dgm:prSet presAssocID="{90F27D1E-76E8-4AE9-AD01-BE57630B5110}" presName="parTx" presStyleLbl="revTx" presStyleIdx="7" presStyleCnt="12" custLinFactNeighborY="-10479"/>
      <dgm:spPr/>
    </dgm:pt>
    <dgm:pt modelId="{397B2BC9-2DC7-4323-A973-8EBE6C5525E1}" type="pres">
      <dgm:prSet presAssocID="{90F27D1E-76E8-4AE9-AD01-BE57630B5110}" presName="bSpace" presStyleCnt="0"/>
      <dgm:spPr/>
    </dgm:pt>
    <dgm:pt modelId="{EE0415B3-96F2-4DB9-B6AD-89D235C03A43}" type="pres">
      <dgm:prSet presAssocID="{90F27D1E-76E8-4AE9-AD01-BE57630B5110}" presName="parBackupNorm" presStyleCnt="0"/>
      <dgm:spPr/>
    </dgm:pt>
    <dgm:pt modelId="{8A2CF88D-EAB5-4031-81BE-BD70FF155C41}" type="pres">
      <dgm:prSet presAssocID="{08C679DB-4162-43E7-A484-512B3F99942F}" presName="parSpace" presStyleCnt="0"/>
      <dgm:spPr/>
    </dgm:pt>
    <dgm:pt modelId="{0164AEFD-1143-4899-AE17-946914F9D91B}" type="pres">
      <dgm:prSet presAssocID="{25F95D6A-DC03-42B0-9E2A-8BB3CFE35643}" presName="desBackupLeftNorm" presStyleCnt="0"/>
      <dgm:spPr/>
    </dgm:pt>
    <dgm:pt modelId="{74D01DDB-BEC1-43BC-AC8F-8E2EB8FCA24C}" type="pres">
      <dgm:prSet presAssocID="{25F95D6A-DC03-42B0-9E2A-8BB3CFE35643}" presName="desComposite" presStyleCnt="0"/>
      <dgm:spPr/>
    </dgm:pt>
    <dgm:pt modelId="{2E456752-9A8D-4597-8B9D-1337E2E3BB15}" type="pres">
      <dgm:prSet presAssocID="{25F95D6A-DC03-42B0-9E2A-8BB3CFE35643}" presName="desCircle" presStyleLbl="node1" presStyleIdx="3" presStyleCnt="5" custScaleX="57973" custScaleY="57973" custLinFactNeighborY="32092"/>
      <dgm:spPr>
        <a:xfrm>
          <a:off x="4907359" y="2948399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B3BF36B-C726-491E-B973-D7822FF7B562}" type="pres">
      <dgm:prSet presAssocID="{25F95D6A-DC03-42B0-9E2A-8BB3CFE35643}" presName="chTx" presStyleLbl="revTx" presStyleIdx="8" presStyleCnt="12" custScaleX="135919" custScaleY="127843" custLinFactNeighborX="488" custLinFactNeighborY="29683"/>
      <dgm:spPr/>
    </dgm:pt>
    <dgm:pt modelId="{36887002-B3D0-42CD-A990-923EC387A697}" type="pres">
      <dgm:prSet presAssocID="{25F95D6A-DC03-42B0-9E2A-8BB3CFE35643}" presName="desTx" presStyleLbl="revTx" presStyleIdx="9" presStyleCnt="12">
        <dgm:presLayoutVars>
          <dgm:bulletEnabled val="1"/>
        </dgm:presLayoutVars>
      </dgm:prSet>
      <dgm:spPr/>
    </dgm:pt>
    <dgm:pt modelId="{B961B91F-2EBD-4DE8-BE5E-77E7BB85C06A}" type="pres">
      <dgm:prSet presAssocID="{25F95D6A-DC03-42B0-9E2A-8BB3CFE35643}" presName="desBackupRightNorm" presStyleCnt="0"/>
      <dgm:spPr/>
    </dgm:pt>
    <dgm:pt modelId="{AD21AC62-D464-4768-A2F6-D755B97237D7}" type="pres">
      <dgm:prSet presAssocID="{A9D1ACF8-1A40-4192-A99B-C5F10A879850}" presName="desSpace" presStyleCnt="0"/>
      <dgm:spPr/>
    </dgm:pt>
    <dgm:pt modelId="{34AF417E-99ED-402F-A980-B6140588A2C9}" type="pres">
      <dgm:prSet presAssocID="{26EFAA8C-070B-4368-AD8E-0E28971C7F1A}" presName="desBackupLeftNorm" presStyleCnt="0"/>
      <dgm:spPr/>
    </dgm:pt>
    <dgm:pt modelId="{4C1CC8BA-FA5F-47D2-A1F0-699E90D9D818}" type="pres">
      <dgm:prSet presAssocID="{26EFAA8C-070B-4368-AD8E-0E28971C7F1A}" presName="desComposite" presStyleCnt="0"/>
      <dgm:spPr/>
    </dgm:pt>
    <dgm:pt modelId="{EE45DA57-5C87-4318-9528-38910594B01E}" type="pres">
      <dgm:prSet presAssocID="{26EFAA8C-070B-4368-AD8E-0E28971C7F1A}" presName="desCircle" presStyleLbl="node1" presStyleIdx="4" presStyleCnt="5" custScaleX="57973" custScaleY="57973"/>
      <dgm:spPr>
        <a:xfrm>
          <a:off x="5618350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7B868461-920B-4257-AAE0-91738CB6D378}" type="pres">
      <dgm:prSet presAssocID="{26EFAA8C-070B-4368-AD8E-0E28971C7F1A}" presName="chTx" presStyleLbl="revTx" presStyleIdx="10" presStyleCnt="12" custLinFactNeighborY="5306"/>
      <dgm:spPr/>
    </dgm:pt>
    <dgm:pt modelId="{69707822-003F-4B4C-A950-F87BC193EFF9}" type="pres">
      <dgm:prSet presAssocID="{26EFAA8C-070B-4368-AD8E-0E28971C7F1A}" presName="desTx" presStyleLbl="revTx" presStyleIdx="11" presStyleCnt="12">
        <dgm:presLayoutVars>
          <dgm:bulletEnabled val="1"/>
        </dgm:presLayoutVars>
      </dgm:prSet>
      <dgm:spPr/>
    </dgm:pt>
    <dgm:pt modelId="{CFA614EE-2451-4C59-8599-4CC74D9964C8}" type="pres">
      <dgm:prSet presAssocID="{26EFAA8C-070B-4368-AD8E-0E28971C7F1A}" presName="desBackupRightNorm" presStyleCnt="0"/>
      <dgm:spPr/>
    </dgm:pt>
    <dgm:pt modelId="{7B16BD20-3BD9-4E46-BFE7-10183CF678F6}" type="pres">
      <dgm:prSet presAssocID="{ECF84BED-6721-47AA-8789-78E6BC6F68EC}" presName="desSpace" presStyleCnt="0"/>
      <dgm:spPr/>
    </dgm:pt>
  </dgm:ptLst>
  <dgm:cxnLst>
    <dgm:cxn modelId="{C5CADE01-2D3E-4A22-8178-52BFE623515A}" srcId="{BDB3E5F2-A63C-446D-94EF-53B51308F55B}" destId="{76F97871-E7EF-4C5A-A6CC-0AEA140887B0}" srcOrd="0" destOrd="0" parTransId="{AF4A39E6-5101-45C2-9ED9-1B4A4D161E75}" sibTransId="{0B4A6094-6626-4B4C-A34C-3C817645D4D2}"/>
    <dgm:cxn modelId="{969D3802-D321-43DF-B9C7-B1F249CE5959}" srcId="{90F27D1E-76E8-4AE9-AD01-BE57630B5110}" destId="{25F95D6A-DC03-42B0-9E2A-8BB3CFE35643}" srcOrd="0" destOrd="0" parTransId="{0E7A7D3B-1ED1-4188-B2CE-37328AF7B3CE}" sibTransId="{A9D1ACF8-1A40-4192-A99B-C5F10A879850}"/>
    <dgm:cxn modelId="{2CD6D42C-39E1-4895-97BB-C277B6C3573D}" srcId="{90F27D1E-76E8-4AE9-AD01-BE57630B5110}" destId="{26EFAA8C-070B-4368-AD8E-0E28971C7F1A}" srcOrd="1" destOrd="0" parTransId="{A01B2D2D-7198-4763-8BE4-5AFAC35FACF3}" sibTransId="{ECF84BED-6721-47AA-8789-78E6BC6F68EC}"/>
    <dgm:cxn modelId="{D3495640-4F3F-4DC5-BE06-466CB73D04C6}" srcId="{EB633A28-325E-4F3C-9D74-7B235343A885}" destId="{90F27D1E-76E8-4AE9-AD01-BE57630B5110}" srcOrd="1" destOrd="0" parTransId="{7F336D41-A370-44FD-84FB-392EDC2E9628}" sibTransId="{08C679DB-4162-43E7-A484-512B3F99942F}"/>
    <dgm:cxn modelId="{4FCC3C4F-65D9-4A1D-A5CF-6380A1EAEBF5}" type="presOf" srcId="{B7B3E22D-F717-4E9C-866E-07DC0AAAF31D}" destId="{713CAC38-2807-4574-93E9-2BD9E3D32931}" srcOrd="0" destOrd="0" presId="urn:microsoft.com/office/officeart/2008/layout/CircleAccentTimeline"/>
    <dgm:cxn modelId="{E841B976-DDCA-4F3C-A228-DC6A3A9DCEE8}" srcId="{EB633A28-325E-4F3C-9D74-7B235343A885}" destId="{BDB3E5F2-A63C-446D-94EF-53B51308F55B}" srcOrd="0" destOrd="0" parTransId="{4DF81A4E-C143-4E1F-895C-805B7744E0C1}" sibTransId="{22693710-A273-4DE3-B56B-501EBF8AAC16}"/>
    <dgm:cxn modelId="{63A57879-F5EB-460B-9BEB-3833FB163CDF}" type="presOf" srcId="{EB633A28-325E-4F3C-9D74-7B235343A885}" destId="{4194F495-0B49-4686-B89E-B97A23BB18B4}" srcOrd="0" destOrd="0" presId="urn:microsoft.com/office/officeart/2008/layout/CircleAccentTimeline"/>
    <dgm:cxn modelId="{E2ABC98C-768D-4ECE-8F14-9483D5C94A01}" type="presOf" srcId="{25F95D6A-DC03-42B0-9E2A-8BB3CFE35643}" destId="{DB3BF36B-C726-491E-B973-D7822FF7B562}" srcOrd="0" destOrd="0" presId="urn:microsoft.com/office/officeart/2008/layout/CircleAccentTimeline"/>
    <dgm:cxn modelId="{A40AABA1-BDA1-444F-8866-4302F7556320}" type="presOf" srcId="{90F27D1E-76E8-4AE9-AD01-BE57630B5110}" destId="{E648DC65-DF54-488E-83A7-B6467C479D02}" srcOrd="0" destOrd="0" presId="urn:microsoft.com/office/officeart/2008/layout/CircleAccentTimeline"/>
    <dgm:cxn modelId="{0DA4BCA3-542A-41C0-97C0-77719A88DE6F}" type="presOf" srcId="{26EFAA8C-070B-4368-AD8E-0E28971C7F1A}" destId="{7B868461-920B-4257-AAE0-91738CB6D378}" srcOrd="0" destOrd="0" presId="urn:microsoft.com/office/officeart/2008/layout/CircleAccentTimeline"/>
    <dgm:cxn modelId="{B01D28B6-30ED-4F74-B744-6E0A3C415F4C}" type="presOf" srcId="{3BF4C92A-BE32-4130-AB21-90FA76812967}" destId="{D9AE80C5-FF95-4AE8-B7A0-6BF19841CD23}" srcOrd="0" destOrd="0" presId="urn:microsoft.com/office/officeart/2008/layout/CircleAccentTimeline"/>
    <dgm:cxn modelId="{74F39EB6-5C16-4483-8C84-81EE935A34AB}" srcId="{BDB3E5F2-A63C-446D-94EF-53B51308F55B}" destId="{3BF4C92A-BE32-4130-AB21-90FA76812967}" srcOrd="2" destOrd="0" parTransId="{45145B60-B4CF-43C8-A090-77DD0F136CC3}" sibTransId="{36BE8B1F-5183-4B05-9C94-6A3B4937697A}"/>
    <dgm:cxn modelId="{49B03CBE-4424-4043-9B0D-708057B949E7}" type="presOf" srcId="{BDB3E5F2-A63C-446D-94EF-53B51308F55B}" destId="{54C7621A-D6FD-4F3F-A78E-16DC33A75367}" srcOrd="0" destOrd="0" presId="urn:microsoft.com/office/officeart/2008/layout/CircleAccentTimeline"/>
    <dgm:cxn modelId="{2DE3C7CC-BC3D-4DC7-BDF4-E9EF00E2B35B}" srcId="{BDB3E5F2-A63C-446D-94EF-53B51308F55B}" destId="{B7B3E22D-F717-4E9C-866E-07DC0AAAF31D}" srcOrd="1" destOrd="0" parTransId="{F5B9D25D-B57A-4E96-8949-C8A2BD9993F2}" sibTransId="{23EEF184-9BDE-48DD-A4F5-B678462A2560}"/>
    <dgm:cxn modelId="{CDE1ECD6-1D72-42D5-B8D4-ED9CA23D9ACE}" type="presOf" srcId="{76F97871-E7EF-4C5A-A6CC-0AEA140887B0}" destId="{6749C0EA-1B99-400E-B5E9-7F9E3C47DF67}" srcOrd="0" destOrd="0" presId="urn:microsoft.com/office/officeart/2008/layout/CircleAccentTimeline"/>
    <dgm:cxn modelId="{34F38B2B-5850-4AF2-843D-52E0758B3D31}" type="presParOf" srcId="{4194F495-0B49-4686-B89E-B97A23BB18B4}" destId="{72BA280D-2F57-47BB-AE67-6C6F9DCEF2B7}" srcOrd="0" destOrd="0" presId="urn:microsoft.com/office/officeart/2008/layout/CircleAccentTimeline"/>
    <dgm:cxn modelId="{A810E50A-FAB2-4567-B4C9-154D65186FBE}" type="presParOf" srcId="{72BA280D-2F57-47BB-AE67-6C6F9DCEF2B7}" destId="{A85A93E5-AB9A-439C-9142-AD5A4BFF47F6}" srcOrd="0" destOrd="0" presId="urn:microsoft.com/office/officeart/2008/layout/CircleAccentTimeline"/>
    <dgm:cxn modelId="{29101706-20B5-4788-BAAA-3323831DA6E0}" type="presParOf" srcId="{72BA280D-2F57-47BB-AE67-6C6F9DCEF2B7}" destId="{54C7621A-D6FD-4F3F-A78E-16DC33A75367}" srcOrd="1" destOrd="0" presId="urn:microsoft.com/office/officeart/2008/layout/CircleAccentTimeline"/>
    <dgm:cxn modelId="{843DA397-BDB3-438D-8D73-128606B8D117}" type="presParOf" srcId="{72BA280D-2F57-47BB-AE67-6C6F9DCEF2B7}" destId="{881FE880-CBDD-4C9E-976D-9F4A6678AD39}" srcOrd="2" destOrd="0" presId="urn:microsoft.com/office/officeart/2008/layout/CircleAccentTimeline"/>
    <dgm:cxn modelId="{CA700570-A6C9-43A8-8696-F477E12E3A3F}" type="presParOf" srcId="{4194F495-0B49-4686-B89E-B97A23BB18B4}" destId="{7A6036F4-EEA5-4903-9DE5-D9694BAEBE8F}" srcOrd="1" destOrd="0" presId="urn:microsoft.com/office/officeart/2008/layout/CircleAccentTimeline"/>
    <dgm:cxn modelId="{FF8332F9-44E5-41B6-9EBA-217B30D8AD4C}" type="presParOf" srcId="{4194F495-0B49-4686-B89E-B97A23BB18B4}" destId="{5A15437C-29B6-45E4-ABC8-804D55EA2C12}" srcOrd="2" destOrd="0" presId="urn:microsoft.com/office/officeart/2008/layout/CircleAccentTimeline"/>
    <dgm:cxn modelId="{72D3A376-054A-4E4A-A08F-751130B09353}" type="presParOf" srcId="{4194F495-0B49-4686-B89E-B97A23BB18B4}" destId="{4521085B-57FF-4187-965D-FA4F9834B060}" srcOrd="3" destOrd="0" presId="urn:microsoft.com/office/officeart/2008/layout/CircleAccentTimeline"/>
    <dgm:cxn modelId="{CA10B26A-8F72-4901-8770-18F686A823D8}" type="presParOf" srcId="{4194F495-0B49-4686-B89E-B97A23BB18B4}" destId="{D6F2FDF2-4FC9-4898-B249-F15720FF4B93}" srcOrd="4" destOrd="0" presId="urn:microsoft.com/office/officeart/2008/layout/CircleAccentTimeline"/>
    <dgm:cxn modelId="{E4D7D07D-01C0-4914-9F38-E99EBDA878C4}" type="presParOf" srcId="{D6F2FDF2-4FC9-4898-B249-F15720FF4B93}" destId="{72AEB429-AFAD-4F8B-877D-CB3A79995C59}" srcOrd="0" destOrd="0" presId="urn:microsoft.com/office/officeart/2008/layout/CircleAccentTimeline"/>
    <dgm:cxn modelId="{AF55A5F7-C28D-47C3-9C80-04AC0BBB23E1}" type="presParOf" srcId="{D6F2FDF2-4FC9-4898-B249-F15720FF4B93}" destId="{6749C0EA-1B99-400E-B5E9-7F9E3C47DF67}" srcOrd="1" destOrd="0" presId="urn:microsoft.com/office/officeart/2008/layout/CircleAccentTimeline"/>
    <dgm:cxn modelId="{D63CD219-EF6C-406F-88A2-9D5481E6F33B}" type="presParOf" srcId="{D6F2FDF2-4FC9-4898-B249-F15720FF4B93}" destId="{D74D6160-1F48-48F0-82A2-4366561C4041}" srcOrd="2" destOrd="0" presId="urn:microsoft.com/office/officeart/2008/layout/CircleAccentTimeline"/>
    <dgm:cxn modelId="{A8DAB5F6-9F43-4073-9CDD-65DD04F81DFE}" type="presParOf" srcId="{4194F495-0B49-4686-B89E-B97A23BB18B4}" destId="{660F1FA7-DA77-4396-B8D6-22808B8616BE}" srcOrd="5" destOrd="0" presId="urn:microsoft.com/office/officeart/2008/layout/CircleAccentTimeline"/>
    <dgm:cxn modelId="{2BE8F31B-F130-42B7-9C6F-E6241C8B4B27}" type="presParOf" srcId="{4194F495-0B49-4686-B89E-B97A23BB18B4}" destId="{D9DB7CED-9F6A-410E-A044-A80D83E84995}" srcOrd="6" destOrd="0" presId="urn:microsoft.com/office/officeart/2008/layout/CircleAccentTimeline"/>
    <dgm:cxn modelId="{0943DAC1-154B-4DBA-A776-CCB6F9326963}" type="presParOf" srcId="{4194F495-0B49-4686-B89E-B97A23BB18B4}" destId="{864F737A-FA72-4B29-B184-6439EF74AAF7}" srcOrd="7" destOrd="0" presId="urn:microsoft.com/office/officeart/2008/layout/CircleAccentTimeline"/>
    <dgm:cxn modelId="{A0A67F21-55A5-437A-938D-78E18C6987B6}" type="presParOf" srcId="{4194F495-0B49-4686-B89E-B97A23BB18B4}" destId="{6A2CAB2B-C7B1-493E-A71F-E3B5B573893C}" srcOrd="8" destOrd="0" presId="urn:microsoft.com/office/officeart/2008/layout/CircleAccentTimeline"/>
    <dgm:cxn modelId="{A9B1679F-C7AD-4C92-9C31-C10F93952DA0}" type="presParOf" srcId="{6A2CAB2B-C7B1-493E-A71F-E3B5B573893C}" destId="{8B67CF79-00AA-4519-A733-8B3C247B2366}" srcOrd="0" destOrd="0" presId="urn:microsoft.com/office/officeart/2008/layout/CircleAccentTimeline"/>
    <dgm:cxn modelId="{4B0A5EB5-C147-4BDC-9B58-897A8ED3981E}" type="presParOf" srcId="{6A2CAB2B-C7B1-493E-A71F-E3B5B573893C}" destId="{713CAC38-2807-4574-93E9-2BD9E3D32931}" srcOrd="1" destOrd="0" presId="urn:microsoft.com/office/officeart/2008/layout/CircleAccentTimeline"/>
    <dgm:cxn modelId="{3B746FE1-0EBB-4C8C-B404-6CA96FC19FBD}" type="presParOf" srcId="{6A2CAB2B-C7B1-493E-A71F-E3B5B573893C}" destId="{E34EC4A5-7504-473F-BCC0-A5B138B3F9BD}" srcOrd="2" destOrd="0" presId="urn:microsoft.com/office/officeart/2008/layout/CircleAccentTimeline"/>
    <dgm:cxn modelId="{DFD37809-B79A-4B5C-A3AC-3BE1B9244E03}" type="presParOf" srcId="{4194F495-0B49-4686-B89E-B97A23BB18B4}" destId="{BAE4CFDA-115B-48C3-BC5B-0C57E123303D}" srcOrd="9" destOrd="0" presId="urn:microsoft.com/office/officeart/2008/layout/CircleAccentTimeline"/>
    <dgm:cxn modelId="{903558A0-6A4A-41FF-A78B-65DAEAC53511}" type="presParOf" srcId="{4194F495-0B49-4686-B89E-B97A23BB18B4}" destId="{299BEAB5-09C2-4DD9-8445-0C348B128F80}" srcOrd="10" destOrd="0" presId="urn:microsoft.com/office/officeart/2008/layout/CircleAccentTimeline"/>
    <dgm:cxn modelId="{EE23AF76-0A99-4B17-9294-37C29E31F6A6}" type="presParOf" srcId="{4194F495-0B49-4686-B89E-B97A23BB18B4}" destId="{DFFB04B7-67A0-4390-B208-09B0F7490460}" srcOrd="11" destOrd="0" presId="urn:microsoft.com/office/officeart/2008/layout/CircleAccentTimeline"/>
    <dgm:cxn modelId="{2B01E353-A43A-4964-9343-85D887828D90}" type="presParOf" srcId="{4194F495-0B49-4686-B89E-B97A23BB18B4}" destId="{7F1386DD-3F5F-40D1-855C-3AA0BEF67EEA}" srcOrd="12" destOrd="0" presId="urn:microsoft.com/office/officeart/2008/layout/CircleAccentTimeline"/>
    <dgm:cxn modelId="{E90BD173-F3F0-4C53-8D97-CB729A558F67}" type="presParOf" srcId="{7F1386DD-3F5F-40D1-855C-3AA0BEF67EEA}" destId="{1B7B2673-0339-44E0-8C0E-95BA89778014}" srcOrd="0" destOrd="0" presId="urn:microsoft.com/office/officeart/2008/layout/CircleAccentTimeline"/>
    <dgm:cxn modelId="{6D5CD6DA-E83F-4683-A423-3619F347DA9D}" type="presParOf" srcId="{7F1386DD-3F5F-40D1-855C-3AA0BEF67EEA}" destId="{D9AE80C5-FF95-4AE8-B7A0-6BF19841CD23}" srcOrd="1" destOrd="0" presId="urn:microsoft.com/office/officeart/2008/layout/CircleAccentTimeline"/>
    <dgm:cxn modelId="{A583509F-E5E3-4559-985F-B8E64D33CD9B}" type="presParOf" srcId="{7F1386DD-3F5F-40D1-855C-3AA0BEF67EEA}" destId="{036203D8-CFB2-4A4A-BB12-FCFFFB4534F3}" srcOrd="2" destOrd="0" presId="urn:microsoft.com/office/officeart/2008/layout/CircleAccentTimeline"/>
    <dgm:cxn modelId="{D94AB757-077A-4A41-9D42-0DDB57C5C12F}" type="presParOf" srcId="{4194F495-0B49-4686-B89E-B97A23BB18B4}" destId="{4A66CCD4-E4C0-46DF-A8CB-F5BEBA8D65DB}" srcOrd="13" destOrd="0" presId="urn:microsoft.com/office/officeart/2008/layout/CircleAccentTimeline"/>
    <dgm:cxn modelId="{0F8BBEE3-5D76-4021-B97E-64E9CD3DE01B}" type="presParOf" srcId="{4194F495-0B49-4686-B89E-B97A23BB18B4}" destId="{F233BC77-65F9-4193-BBB4-BA224B8DC6D8}" srcOrd="14" destOrd="0" presId="urn:microsoft.com/office/officeart/2008/layout/CircleAccentTimeline"/>
    <dgm:cxn modelId="{B963DC8A-BE88-44BE-A047-653DAFE0CAFC}" type="presParOf" srcId="{4194F495-0B49-4686-B89E-B97A23BB18B4}" destId="{BB2FC4C1-DE0C-4007-94FF-07B09E2F45FC}" srcOrd="15" destOrd="0" presId="urn:microsoft.com/office/officeart/2008/layout/CircleAccentTimeline"/>
    <dgm:cxn modelId="{BBDD277A-78EC-49BD-B8D3-4E9374BF1A60}" type="presParOf" srcId="{BB2FC4C1-DE0C-4007-94FF-07B09E2F45FC}" destId="{1D3B3624-0AA7-4260-AE86-8595E24ED09E}" srcOrd="0" destOrd="0" presId="urn:microsoft.com/office/officeart/2008/layout/CircleAccentTimeline"/>
    <dgm:cxn modelId="{B0BD29E2-811D-4871-8706-AD5DFF6E0F14}" type="presParOf" srcId="{BB2FC4C1-DE0C-4007-94FF-07B09E2F45FC}" destId="{E648DC65-DF54-488E-83A7-B6467C479D02}" srcOrd="1" destOrd="0" presId="urn:microsoft.com/office/officeart/2008/layout/CircleAccentTimeline"/>
    <dgm:cxn modelId="{2BB7700E-B761-421D-AF9E-80E4FCAA15C9}" type="presParOf" srcId="{BB2FC4C1-DE0C-4007-94FF-07B09E2F45FC}" destId="{397B2BC9-2DC7-4323-A973-8EBE6C5525E1}" srcOrd="2" destOrd="0" presId="urn:microsoft.com/office/officeart/2008/layout/CircleAccentTimeline"/>
    <dgm:cxn modelId="{B6F7683A-11EE-4122-B761-00300B8EE15D}" type="presParOf" srcId="{4194F495-0B49-4686-B89E-B97A23BB18B4}" destId="{EE0415B3-96F2-4DB9-B6AD-89D235C03A43}" srcOrd="16" destOrd="0" presId="urn:microsoft.com/office/officeart/2008/layout/CircleAccentTimeline"/>
    <dgm:cxn modelId="{E226A4C0-530A-410A-B93B-D66EE1704D94}" type="presParOf" srcId="{4194F495-0B49-4686-B89E-B97A23BB18B4}" destId="{8A2CF88D-EAB5-4031-81BE-BD70FF155C41}" srcOrd="17" destOrd="0" presId="urn:microsoft.com/office/officeart/2008/layout/CircleAccentTimeline"/>
    <dgm:cxn modelId="{464A07FA-CF6C-41D4-BBCB-88EF611B97FD}" type="presParOf" srcId="{4194F495-0B49-4686-B89E-B97A23BB18B4}" destId="{0164AEFD-1143-4899-AE17-946914F9D91B}" srcOrd="18" destOrd="0" presId="urn:microsoft.com/office/officeart/2008/layout/CircleAccentTimeline"/>
    <dgm:cxn modelId="{AA4828E6-A4B5-4FAA-A462-0D915839047A}" type="presParOf" srcId="{4194F495-0B49-4686-B89E-B97A23BB18B4}" destId="{74D01DDB-BEC1-43BC-AC8F-8E2EB8FCA24C}" srcOrd="19" destOrd="0" presId="urn:microsoft.com/office/officeart/2008/layout/CircleAccentTimeline"/>
    <dgm:cxn modelId="{C4E823BC-5F93-44D7-9043-D0BE29E0D2E8}" type="presParOf" srcId="{74D01DDB-BEC1-43BC-AC8F-8E2EB8FCA24C}" destId="{2E456752-9A8D-4597-8B9D-1337E2E3BB15}" srcOrd="0" destOrd="0" presId="urn:microsoft.com/office/officeart/2008/layout/CircleAccentTimeline"/>
    <dgm:cxn modelId="{DE03F2A8-042D-47E5-B967-CAF6F224382B}" type="presParOf" srcId="{74D01DDB-BEC1-43BC-AC8F-8E2EB8FCA24C}" destId="{DB3BF36B-C726-491E-B973-D7822FF7B562}" srcOrd="1" destOrd="0" presId="urn:microsoft.com/office/officeart/2008/layout/CircleAccentTimeline"/>
    <dgm:cxn modelId="{B0DCAA75-BCF7-499B-842A-DAB1DB3371BA}" type="presParOf" srcId="{74D01DDB-BEC1-43BC-AC8F-8E2EB8FCA24C}" destId="{36887002-B3D0-42CD-A990-923EC387A697}" srcOrd="2" destOrd="0" presId="urn:microsoft.com/office/officeart/2008/layout/CircleAccentTimeline"/>
    <dgm:cxn modelId="{CF2C4B72-6509-44B3-8C85-4D4FCD12D3F3}" type="presParOf" srcId="{4194F495-0B49-4686-B89E-B97A23BB18B4}" destId="{B961B91F-2EBD-4DE8-BE5E-77E7BB85C06A}" srcOrd="20" destOrd="0" presId="urn:microsoft.com/office/officeart/2008/layout/CircleAccentTimeline"/>
    <dgm:cxn modelId="{84458A49-6B38-48EE-88A5-8444314CD042}" type="presParOf" srcId="{4194F495-0B49-4686-B89E-B97A23BB18B4}" destId="{AD21AC62-D464-4768-A2F6-D755B97237D7}" srcOrd="21" destOrd="0" presId="urn:microsoft.com/office/officeart/2008/layout/CircleAccentTimeline"/>
    <dgm:cxn modelId="{4770908A-0F8F-4686-974A-0EB3B95EC481}" type="presParOf" srcId="{4194F495-0B49-4686-B89E-B97A23BB18B4}" destId="{34AF417E-99ED-402F-A980-B6140588A2C9}" srcOrd="22" destOrd="0" presId="urn:microsoft.com/office/officeart/2008/layout/CircleAccentTimeline"/>
    <dgm:cxn modelId="{BE720A63-8267-4C21-ACD3-AEFE2E75EF19}" type="presParOf" srcId="{4194F495-0B49-4686-B89E-B97A23BB18B4}" destId="{4C1CC8BA-FA5F-47D2-A1F0-699E90D9D818}" srcOrd="23" destOrd="0" presId="urn:microsoft.com/office/officeart/2008/layout/CircleAccentTimeline"/>
    <dgm:cxn modelId="{50BC4F52-4097-428B-8AC0-4C55D751E697}" type="presParOf" srcId="{4C1CC8BA-FA5F-47D2-A1F0-699E90D9D818}" destId="{EE45DA57-5C87-4318-9528-38910594B01E}" srcOrd="0" destOrd="0" presId="urn:microsoft.com/office/officeart/2008/layout/CircleAccentTimeline"/>
    <dgm:cxn modelId="{B00F709D-63DA-4E26-AA14-6C04AA01ACAA}" type="presParOf" srcId="{4C1CC8BA-FA5F-47D2-A1F0-699E90D9D818}" destId="{7B868461-920B-4257-AAE0-91738CB6D378}" srcOrd="1" destOrd="0" presId="urn:microsoft.com/office/officeart/2008/layout/CircleAccentTimeline"/>
    <dgm:cxn modelId="{9CC33DB0-1695-4730-8B97-49AA4B8D6357}" type="presParOf" srcId="{4C1CC8BA-FA5F-47D2-A1F0-699E90D9D818}" destId="{69707822-003F-4B4C-A950-F87BC193EFF9}" srcOrd="2" destOrd="0" presId="urn:microsoft.com/office/officeart/2008/layout/CircleAccentTimeline"/>
    <dgm:cxn modelId="{15DA746C-E2B0-4DAD-AE1B-37735653CB23}" type="presParOf" srcId="{4194F495-0B49-4686-B89E-B97A23BB18B4}" destId="{CFA614EE-2451-4C59-8599-4CC74D9964C8}" srcOrd="24" destOrd="0" presId="urn:microsoft.com/office/officeart/2008/layout/CircleAccentTimeline"/>
    <dgm:cxn modelId="{CFFBD8F1-A4EC-4439-B8E6-0BB8E3370794}" type="presParOf" srcId="{4194F495-0B49-4686-B89E-B97A23BB18B4}" destId="{7B16BD20-3BD9-4E46-BFE7-10183CF678F6}" srcOrd="25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A93E5-AB9A-439C-9142-AD5A4BFF47F6}">
      <dsp:nvSpPr>
        <dsp:cNvPr id="0" name=""/>
        <dsp:cNvSpPr/>
      </dsp:nvSpPr>
      <dsp:spPr>
        <a:xfrm>
          <a:off x="2784" y="2660246"/>
          <a:ext cx="1196336" cy="1196336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C7621A-D6FD-4F3F-A78E-16DC33A75367}">
      <dsp:nvSpPr>
        <dsp:cNvPr id="0" name=""/>
        <dsp:cNvSpPr/>
      </dsp:nvSpPr>
      <dsp:spPr>
        <a:xfrm rot="17700000">
          <a:off x="424319" y="1512007"/>
          <a:ext cx="1487179" cy="71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Hito 1</a:t>
          </a:r>
        </a:p>
      </dsp:txBody>
      <dsp:txXfrm>
        <a:off x="424319" y="1512007"/>
        <a:ext cx="1487179" cy="716705"/>
      </dsp:txXfrm>
    </dsp:sp>
    <dsp:sp modelId="{72AEB429-AFAD-4F8B-877D-CB3A79995C59}">
      <dsp:nvSpPr>
        <dsp:cNvPr id="0" name=""/>
        <dsp:cNvSpPr/>
      </dsp:nvSpPr>
      <dsp:spPr>
        <a:xfrm>
          <a:off x="1419721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49C0EA-1B99-400E-B5E9-7F9E3C47DF67}">
      <dsp:nvSpPr>
        <dsp:cNvPr id="0" name=""/>
        <dsp:cNvSpPr/>
      </dsp:nvSpPr>
      <dsp:spPr>
        <a:xfrm rot="17700000">
          <a:off x="553773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 Planeación</a:t>
          </a:r>
        </a:p>
      </dsp:txBody>
      <dsp:txXfrm>
        <a:off x="553773" y="3888000"/>
        <a:ext cx="1286480" cy="620292"/>
      </dsp:txXfrm>
    </dsp:sp>
    <dsp:sp modelId="{D74D6160-1F48-48F0-82A2-4366561C4041}">
      <dsp:nvSpPr>
        <dsp:cNvPr id="0" name=""/>
        <dsp:cNvSpPr/>
      </dsp:nvSpPr>
      <dsp:spPr>
        <a:xfrm rot="17700000">
          <a:off x="1359186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7CF79-00AA-4519-A733-8B3C247B2366}">
      <dsp:nvSpPr>
        <dsp:cNvPr id="0" name=""/>
        <dsp:cNvSpPr/>
      </dsp:nvSpPr>
      <dsp:spPr>
        <a:xfrm>
          <a:off x="2130712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3CAC38-2807-4574-93E9-2BD9E3D32931}">
      <dsp:nvSpPr>
        <dsp:cNvPr id="0" name=""/>
        <dsp:cNvSpPr/>
      </dsp:nvSpPr>
      <dsp:spPr>
        <a:xfrm rot="17700000">
          <a:off x="1264765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Inversión inicial</a:t>
          </a:r>
        </a:p>
      </dsp:txBody>
      <dsp:txXfrm>
        <a:off x="1264765" y="3888000"/>
        <a:ext cx="1286480" cy="620292"/>
      </dsp:txXfrm>
    </dsp:sp>
    <dsp:sp modelId="{E34EC4A5-7504-473F-BCC0-A5B138B3F9BD}">
      <dsp:nvSpPr>
        <dsp:cNvPr id="0" name=""/>
        <dsp:cNvSpPr/>
      </dsp:nvSpPr>
      <dsp:spPr>
        <a:xfrm rot="17700000">
          <a:off x="2070177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B2673-0339-44E0-8C0E-95BA89778014}">
      <dsp:nvSpPr>
        <dsp:cNvPr id="0" name=""/>
        <dsp:cNvSpPr/>
      </dsp:nvSpPr>
      <dsp:spPr>
        <a:xfrm>
          <a:off x="2841703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AE80C5-FF95-4AE8-B7A0-6BF19841CD23}">
      <dsp:nvSpPr>
        <dsp:cNvPr id="0" name=""/>
        <dsp:cNvSpPr/>
      </dsp:nvSpPr>
      <dsp:spPr>
        <a:xfrm rot="17700000">
          <a:off x="1975756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Comunicación</a:t>
          </a:r>
        </a:p>
      </dsp:txBody>
      <dsp:txXfrm>
        <a:off x="1975756" y="3888000"/>
        <a:ext cx="1286480" cy="620292"/>
      </dsp:txXfrm>
    </dsp:sp>
    <dsp:sp modelId="{036203D8-CFB2-4A4A-BB12-FCFFFB4534F3}">
      <dsp:nvSpPr>
        <dsp:cNvPr id="0" name=""/>
        <dsp:cNvSpPr/>
      </dsp:nvSpPr>
      <dsp:spPr>
        <a:xfrm rot="17700000">
          <a:off x="2781169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B3624-0AA7-4260-AE86-8595E24ED09E}">
      <dsp:nvSpPr>
        <dsp:cNvPr id="0" name=""/>
        <dsp:cNvSpPr/>
      </dsp:nvSpPr>
      <dsp:spPr>
        <a:xfrm>
          <a:off x="3422302" y="2660246"/>
          <a:ext cx="1196336" cy="1196336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48DC65-DF54-488E-83A7-B6467C479D02}">
      <dsp:nvSpPr>
        <dsp:cNvPr id="0" name=""/>
        <dsp:cNvSpPr/>
      </dsp:nvSpPr>
      <dsp:spPr>
        <a:xfrm rot="17700000">
          <a:off x="3843837" y="1512007"/>
          <a:ext cx="1487179" cy="71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noProof="0" dirty="0"/>
            <a:t>Hito 2</a:t>
          </a:r>
        </a:p>
      </dsp:txBody>
      <dsp:txXfrm>
        <a:off x="3843837" y="1512007"/>
        <a:ext cx="1487179" cy="716705"/>
      </dsp:txXfrm>
    </dsp:sp>
    <dsp:sp modelId="{2E456752-9A8D-4597-8B9D-1337E2E3BB15}">
      <dsp:nvSpPr>
        <dsp:cNvPr id="0" name=""/>
        <dsp:cNvSpPr/>
      </dsp:nvSpPr>
      <dsp:spPr>
        <a:xfrm>
          <a:off x="5037847" y="3078887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3BF36B-C726-491E-B973-D7822FF7B562}">
      <dsp:nvSpPr>
        <dsp:cNvPr id="0" name=""/>
        <dsp:cNvSpPr/>
      </dsp:nvSpPr>
      <dsp:spPr>
        <a:xfrm rot="17700000">
          <a:off x="4027558" y="3887999"/>
          <a:ext cx="1585955" cy="918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Segunda inversión</a:t>
          </a:r>
        </a:p>
      </dsp:txBody>
      <dsp:txXfrm>
        <a:off x="4027558" y="3887999"/>
        <a:ext cx="1585955" cy="918924"/>
      </dsp:txXfrm>
    </dsp:sp>
    <dsp:sp modelId="{36887002-B3D0-42CD-A990-923EC387A697}">
      <dsp:nvSpPr>
        <dsp:cNvPr id="0" name=""/>
        <dsp:cNvSpPr/>
      </dsp:nvSpPr>
      <dsp:spPr>
        <a:xfrm rot="17700000">
          <a:off x="4977312" y="1885499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45DA57-5C87-4318-9528-38910594B01E}">
      <dsp:nvSpPr>
        <dsp:cNvPr id="0" name=""/>
        <dsp:cNvSpPr/>
      </dsp:nvSpPr>
      <dsp:spPr>
        <a:xfrm>
          <a:off x="5748838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B868461-920B-4257-AAE0-91738CB6D378}">
      <dsp:nvSpPr>
        <dsp:cNvPr id="0" name=""/>
        <dsp:cNvSpPr/>
      </dsp:nvSpPr>
      <dsp:spPr>
        <a:xfrm rot="17700000">
          <a:off x="4882890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rtlCol="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/>
            <a:t>Devoluciones</a:t>
          </a:r>
        </a:p>
      </dsp:txBody>
      <dsp:txXfrm>
        <a:off x="4882890" y="3888000"/>
        <a:ext cx="1286480" cy="620292"/>
      </dsp:txXfrm>
    </dsp:sp>
    <dsp:sp modelId="{69707822-003F-4B4C-A950-F87BC193EFF9}">
      <dsp:nvSpPr>
        <dsp:cNvPr id="0" name=""/>
        <dsp:cNvSpPr/>
      </dsp:nvSpPr>
      <dsp:spPr>
        <a:xfrm rot="17700000">
          <a:off x="5688303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4EA90-306F-45C7-8AEA-F0890CB16039}" type="datetime1">
              <a:rPr lang="es-ES" smtClean="0"/>
              <a:t>26/04/2021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A7EAC-D564-4069-B91B-517386FC9F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625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A226-B20B-4D06-8640-8814B3489581}" type="datetime1">
              <a:rPr lang="es-ES" smtClean="0"/>
              <a:pPr/>
              <a:t>26/04/2021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3E773-7C4B-4260-8A45-886C6E4C8EB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83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096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6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022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3218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290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5450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896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471103-BF6F-4523-9C54-5778E416DB58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C921E0-F9B3-4702-8EC0-299925A79D98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78A963-0DBC-4F57-AC62-29DD17473BF1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8DF8EB-855A-4C83-AF3D-50B349D4E538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B2C39-3850-493C-952C-ECB939438560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5FC420-51AA-4FAF-95BB-30176D68DEE8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F8B10C-B5AA-496A-AB83-56DD82CCA5A4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E055F8-74A9-4173-B5CF-879C893039BB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41DB3-9D6D-4B67-A217-70651BDEF77B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F7798-4E4E-464F-96F9-7EFD6F0AD4BD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CB86E2E8-7102-4A1A-AF5B-45BB32A33A1B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F9BA73C7-9371-4491-AB0C-39991AAC6058}" type="datetime1">
              <a:rPr lang="es-ES" noProof="0" smtClean="0"/>
              <a:t>26/04/2021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9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569BDB-44D3-402A-A47A-AEDF614E74B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513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nN8seMm7UI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E6CF7F50-3AC6-45D3-BC66-A40F55EB9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" r="-1" b="-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BBC7C64-AC6B-4053-AC06-D95EEE4277F6}"/>
              </a:ext>
            </a:extLst>
          </p:cNvPr>
          <p:cNvSpPr txBox="1">
            <a:spLocks/>
          </p:cNvSpPr>
          <p:nvPr/>
        </p:nvSpPr>
        <p:spPr bwMode="blackWhite">
          <a:xfrm>
            <a:off x="3550577" y="103004"/>
            <a:ext cx="5090845" cy="1231106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>
                <a:solidFill>
                  <a:schemeClr val="tx1"/>
                </a:solidFill>
              </a:rPr>
              <a:t>Introducción a python</a:t>
            </a:r>
            <a:endParaRPr lang="es-E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57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52DA4-D185-4235-893E-00F9BE6B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cap="none" dirty="0" err="1"/>
              <a:t>JupyterLab</a:t>
            </a:r>
            <a:endParaRPr lang="es-ES" cap="non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15913-3DF7-43A4-9569-B274AEAC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Se considera la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evolución de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Jupyter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 Notebook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. </a:t>
            </a:r>
          </a:p>
          <a:p>
            <a:pPr algn="just"/>
            <a:r>
              <a:rPr lang="es-ES" sz="1800" b="1" i="0" u="none" strike="noStrike" baseline="0" dirty="0">
                <a:latin typeface="Arial" panose="020B0604020202020204" pitchFamily="34" charset="0"/>
              </a:rPr>
              <a:t>Mejora la interfaz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, ofrece más opciones de personalización e interacción. </a:t>
            </a: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Proporciona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editores de texto y terminales de Python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, entre otros componentes que pueden abrirse y visualizarse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al mismo tiempo que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 los documentos de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Notebook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. </a:t>
            </a: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Incluye también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accesos directos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 a Google Drive y otros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servicios en la nube.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93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16500-5DE8-4406-8AD4-D6962179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s-ES" cap="none" dirty="0"/>
              <a:t>Spyder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69F7B4-AAD2-4583-949D-E5DC4C818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8347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s-ES" b="0" i="0" u="none" strike="noStrike" baseline="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s-ES" b="0" i="0" u="none" strike="noStrike" baseline="0" dirty="0">
              <a:latin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s-ES" b="1" i="0" u="none" strike="noStrike" baseline="0" dirty="0">
                <a:latin typeface="Arial" panose="020B0604020202020204" pitchFamily="34" charset="0"/>
              </a:rPr>
              <a:t>Editor completo</a:t>
            </a:r>
            <a:r>
              <a:rPr lang="es-ES" b="0" i="0" u="none" strike="noStrike" baseline="0" dirty="0">
                <a:latin typeface="Arial" panose="020B0604020202020204" pitchFamily="34" charset="0"/>
              </a:rPr>
              <a:t> de Python orientado a la programación científica / </a:t>
            </a:r>
            <a:r>
              <a:rPr lang="es-ES" b="0" i="0" u="none" strike="noStrike" baseline="0" dirty="0" err="1">
                <a:latin typeface="Arial" panose="020B0604020202020204" pitchFamily="34" charset="0"/>
              </a:rPr>
              <a:t>interactive</a:t>
            </a:r>
            <a:r>
              <a:rPr lang="es-ES" b="0" i="0" u="none" strike="noStrike" baseline="0" dirty="0">
                <a:latin typeface="Arial" panose="020B0604020202020204" pitchFamily="34" charset="0"/>
              </a:rPr>
              <a:t> (similar a R Studio o Matlab). </a:t>
            </a:r>
          </a:p>
          <a:p>
            <a:pPr algn="just">
              <a:lnSpc>
                <a:spcPct val="90000"/>
              </a:lnSpc>
            </a:pPr>
            <a:r>
              <a:rPr lang="es-ES" b="0" i="0" u="none" strike="noStrike" baseline="0" dirty="0">
                <a:latin typeface="Arial" panose="020B0604020202020204" pitchFamily="34" charset="0"/>
              </a:rPr>
              <a:t>Incluye </a:t>
            </a:r>
            <a:r>
              <a:rPr lang="es-ES" b="1" i="0" u="none" strike="noStrike" baseline="0" dirty="0">
                <a:latin typeface="Arial" panose="020B0604020202020204" pitchFamily="34" charset="0"/>
              </a:rPr>
              <a:t>funcionalidades como resaltado y completado de código</a:t>
            </a:r>
            <a:r>
              <a:rPr lang="es-ES" b="0" i="0" u="none" strike="noStrike" baseline="0" dirty="0">
                <a:latin typeface="Arial" panose="020B0604020202020204" pitchFamily="34" charset="0"/>
              </a:rPr>
              <a:t>, trabajo simultáneo con diversas consolas de Python (incluso con diferentes versiones), </a:t>
            </a:r>
            <a:r>
              <a:rPr lang="es-ES" b="1" i="0" u="none" strike="noStrike" baseline="0" dirty="0">
                <a:latin typeface="Arial" panose="020B0604020202020204" pitchFamily="34" charset="0"/>
              </a:rPr>
              <a:t>inspección de variables </a:t>
            </a:r>
            <a:r>
              <a:rPr lang="es-ES" b="0" i="0" u="none" strike="noStrike" baseline="0" dirty="0">
                <a:latin typeface="Arial" panose="020B0604020202020204" pitchFamily="34" charset="0"/>
              </a:rPr>
              <a:t>en el entorno de trabajo, </a:t>
            </a:r>
            <a:r>
              <a:rPr lang="es-ES" b="1" i="0" u="none" strike="noStrike" baseline="0" dirty="0">
                <a:latin typeface="Arial" panose="020B0604020202020204" pitchFamily="34" charset="0"/>
              </a:rPr>
              <a:t>depuración de código, creación y gestión de proyectos</a:t>
            </a:r>
            <a:r>
              <a:rPr lang="es-ES" b="0" i="0" u="none" strike="noStrike" baseline="0" dirty="0">
                <a:latin typeface="Arial" panose="020B0604020202020204" pitchFamily="34" charset="0"/>
              </a:rPr>
              <a:t>... </a:t>
            </a:r>
          </a:p>
          <a:p>
            <a:pPr>
              <a:lnSpc>
                <a:spcPct val="90000"/>
              </a:lnSpc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4322DC-6C6D-4D06-BED7-024B2197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3" y="3686783"/>
            <a:ext cx="4197864" cy="220387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6834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3EAF5-F13C-49F5-A473-08808213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s-ES" cap="none" dirty="0"/>
              <a:t>Visual </a:t>
            </a:r>
            <a:r>
              <a:rPr lang="es-ES" cap="none" dirty="0" err="1"/>
              <a:t>studio</a:t>
            </a:r>
            <a:r>
              <a:rPr lang="es-ES" cap="none" dirty="0"/>
              <a:t> code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6516DA-56AE-497F-AE2B-F9288CF49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834737"/>
          </a:xfrm>
        </p:spPr>
        <p:txBody>
          <a:bodyPr>
            <a:normAutofit/>
          </a:bodyPr>
          <a:lstStyle/>
          <a:p>
            <a:endParaRPr lang="es-ES" b="0" i="0" u="none" strike="noStrike" baseline="0" dirty="0">
              <a:latin typeface="Arial" panose="020B0604020202020204" pitchFamily="34" charset="0"/>
            </a:endParaRPr>
          </a:p>
          <a:p>
            <a:r>
              <a:rPr lang="es-ES" b="0" i="0" u="none" strike="noStrike" baseline="0" dirty="0">
                <a:latin typeface="Arial" panose="020B0604020202020204" pitchFamily="34" charset="0"/>
              </a:rPr>
              <a:t>Visual Studio Code es un entorno de programación muy usado para trabajar con diversos lenguajes de programación, que se caracteriza por ser </a:t>
            </a:r>
            <a:r>
              <a:rPr lang="es-ES" b="1" i="0" u="none" strike="noStrike" baseline="0" dirty="0">
                <a:latin typeface="Arial" panose="020B0604020202020204" pitchFamily="34" charset="0"/>
              </a:rPr>
              <a:t>rápido, ligero y muy fácil de utilizar</a:t>
            </a:r>
            <a:r>
              <a:rPr lang="es-ES" b="0" i="0" u="none" strike="noStrike" baseline="0" dirty="0"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4AFDFD-19AC-4B78-B815-A7369C31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3" y="3686783"/>
            <a:ext cx="3735387" cy="220387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2037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56862-1AA3-4B55-859D-9FBF3EC2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s-ES" cap="none" dirty="0" err="1"/>
              <a:t>Pycharm</a:t>
            </a:r>
            <a:endParaRPr lang="es-ES" cap="non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9414BE-63A8-40BF-B99E-119B7FF99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834737"/>
          </a:xfrm>
        </p:spPr>
        <p:txBody>
          <a:bodyPr>
            <a:normAutofit fontScale="92500"/>
          </a:bodyPr>
          <a:lstStyle/>
          <a:p>
            <a:pPr algn="just"/>
            <a:r>
              <a:rPr lang="es-ES" b="1" i="0" dirty="0" err="1">
                <a:effectLst/>
                <a:latin typeface="Helvetica Neue"/>
              </a:rPr>
              <a:t>PyCharm</a:t>
            </a:r>
            <a:r>
              <a:rPr lang="es-ES" b="1" i="0" dirty="0">
                <a:effectLst/>
                <a:latin typeface="Helvetica Neue"/>
              </a:rPr>
              <a:t> </a:t>
            </a:r>
            <a:r>
              <a:rPr lang="es-ES" i="0" dirty="0">
                <a:effectLst/>
                <a:latin typeface="Helvetica Neue"/>
              </a:rPr>
              <a:t>es</a:t>
            </a:r>
            <a:r>
              <a:rPr lang="es-ES" b="0" i="0" dirty="0">
                <a:effectLst/>
                <a:latin typeface="Helvetica Neue"/>
              </a:rPr>
              <a:t> un IDE o entorno de desarrollo utilizado para desarrollar en el lenguaje de programación Python.</a:t>
            </a:r>
          </a:p>
          <a:p>
            <a:pPr algn="just"/>
            <a:r>
              <a:rPr lang="es-ES" b="0" i="0" dirty="0">
                <a:effectLst/>
                <a:latin typeface="Helvetica Neue"/>
              </a:rPr>
              <a:t>Proporciona </a:t>
            </a:r>
            <a:r>
              <a:rPr lang="es-ES" b="1" i="0" dirty="0">
                <a:effectLst/>
                <a:latin typeface="Helvetica Neue"/>
              </a:rPr>
              <a:t>análisis de código</a:t>
            </a:r>
            <a:r>
              <a:rPr lang="es-ES" b="0" i="0" dirty="0">
                <a:effectLst/>
                <a:latin typeface="Helvetica Neue"/>
              </a:rPr>
              <a:t>, </a:t>
            </a:r>
            <a:r>
              <a:rPr lang="es-ES" b="1" i="0" dirty="0">
                <a:effectLst/>
                <a:latin typeface="Helvetica Neue"/>
              </a:rPr>
              <a:t>depuración gráfica</a:t>
            </a:r>
            <a:r>
              <a:rPr lang="es-ES" b="0" i="0" dirty="0">
                <a:effectLst/>
                <a:latin typeface="Helvetica Neue"/>
              </a:rPr>
              <a:t>, </a:t>
            </a:r>
            <a:r>
              <a:rPr lang="es-ES" b="1" i="0" dirty="0">
                <a:effectLst/>
                <a:latin typeface="Helvetica Neue"/>
              </a:rPr>
              <a:t>soporte para el desarrollo web con Django</a:t>
            </a:r>
            <a:r>
              <a:rPr lang="es-ES" b="0" i="0" dirty="0">
                <a:effectLst/>
                <a:latin typeface="Helvetica Neue"/>
              </a:rPr>
              <a:t>, entre otras características.</a:t>
            </a:r>
          </a:p>
          <a:p>
            <a:pPr algn="just"/>
            <a:r>
              <a:rPr lang="es-ES" b="0" i="0" dirty="0">
                <a:effectLst/>
                <a:latin typeface="Helvetica Neue"/>
              </a:rPr>
              <a:t> </a:t>
            </a:r>
            <a:r>
              <a:rPr lang="es-ES" b="0" i="0" dirty="0" err="1">
                <a:effectLst/>
                <a:latin typeface="Helvetica Neue"/>
              </a:rPr>
              <a:t>PyCharm</a:t>
            </a:r>
            <a:r>
              <a:rPr lang="es-ES" b="0" i="0" dirty="0">
                <a:effectLst/>
                <a:latin typeface="Helvetica Neue"/>
              </a:rPr>
              <a:t> es desarrollado por la empresa </a:t>
            </a:r>
            <a:r>
              <a:rPr lang="es-ES" b="0" i="0" dirty="0" err="1">
                <a:effectLst/>
                <a:latin typeface="Helvetica Neue"/>
              </a:rPr>
              <a:t>JetBrains</a:t>
            </a:r>
            <a:r>
              <a:rPr lang="es-ES" b="0" i="0" dirty="0">
                <a:effectLst/>
                <a:latin typeface="Helvetica Neue"/>
              </a:rPr>
              <a:t> y debido a la naturaleza de sus licencias tiene </a:t>
            </a:r>
            <a:r>
              <a:rPr lang="es-ES" b="1" i="0" dirty="0">
                <a:effectLst/>
                <a:latin typeface="Helvetica Neue"/>
              </a:rPr>
              <a:t>dos versiones</a:t>
            </a:r>
            <a:r>
              <a:rPr lang="es-ES" b="0" i="0" dirty="0">
                <a:effectLst/>
                <a:latin typeface="Helvetica Neue"/>
              </a:rPr>
              <a:t>, la </a:t>
            </a:r>
            <a:r>
              <a:rPr lang="es-ES" b="0" i="0" dirty="0" err="1">
                <a:effectLst/>
                <a:latin typeface="Helvetica Neue"/>
              </a:rPr>
              <a:t>Community</a:t>
            </a:r>
            <a:r>
              <a:rPr lang="es-ES" b="0" i="0" dirty="0">
                <a:effectLst/>
                <a:latin typeface="Helvetica Neue"/>
              </a:rPr>
              <a:t> que es </a:t>
            </a:r>
            <a:r>
              <a:rPr lang="es-ES" b="1" i="0" dirty="0">
                <a:effectLst/>
                <a:latin typeface="Helvetica Neue"/>
              </a:rPr>
              <a:t>gratuita</a:t>
            </a:r>
            <a:r>
              <a:rPr lang="es-ES" b="0" i="0" dirty="0">
                <a:effectLst/>
                <a:latin typeface="Helvetica Neue"/>
              </a:rPr>
              <a:t> y orientada a la educación </a:t>
            </a:r>
            <a:r>
              <a:rPr lang="es-ES" b="1" i="0" dirty="0">
                <a:effectLst/>
                <a:latin typeface="Helvetica Neue"/>
              </a:rPr>
              <a:t>y</a:t>
            </a:r>
            <a:r>
              <a:rPr lang="es-ES" b="0" i="0" dirty="0">
                <a:effectLst/>
                <a:latin typeface="Helvetica Neue"/>
              </a:rPr>
              <a:t> al </a:t>
            </a:r>
            <a:r>
              <a:rPr lang="es-ES" b="1" i="0" dirty="0">
                <a:effectLst/>
                <a:latin typeface="Helvetica Neue"/>
              </a:rPr>
              <a:t>desarrollo puro en Python</a:t>
            </a:r>
            <a:r>
              <a:rPr lang="es-ES" b="0" i="0" dirty="0">
                <a:effectLst/>
                <a:latin typeface="Helvetica Neue"/>
              </a:rPr>
              <a:t> y la </a:t>
            </a:r>
            <a:r>
              <a:rPr lang="es-ES" b="1" i="0" dirty="0">
                <a:effectLst/>
                <a:latin typeface="Helvetica Neue"/>
              </a:rPr>
              <a:t>Professional</a:t>
            </a:r>
            <a:r>
              <a:rPr lang="es-ES" b="0" i="0" dirty="0">
                <a:effectLst/>
                <a:latin typeface="Helvetica Neue"/>
              </a:rPr>
              <a:t>, que </a:t>
            </a:r>
            <a:r>
              <a:rPr lang="es-ES" b="1" i="0" dirty="0">
                <a:effectLst/>
                <a:latin typeface="Helvetica Neue"/>
              </a:rPr>
              <a:t>incluye más características como el soporte a desarrollo web </a:t>
            </a:r>
            <a:r>
              <a:rPr lang="es-ES" b="0" i="0" dirty="0">
                <a:effectLst/>
                <a:latin typeface="Helvetica Neue"/>
              </a:rPr>
              <a:t>con varios precios.</a:t>
            </a: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29D27-B518-4201-AB30-D10714C7E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2103" y="3686783"/>
            <a:ext cx="4025347" cy="220387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94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rtl="0"/>
            <a:r>
              <a:rPr lang="es-ES" dirty="0" err="1">
                <a:solidFill>
                  <a:srgbClr val="FFFFFF"/>
                </a:solidFill>
              </a:rPr>
              <a:t>Frameworks</a:t>
            </a:r>
            <a:r>
              <a:rPr lang="es-ES" dirty="0">
                <a:solidFill>
                  <a:srgbClr val="FFFFFF"/>
                </a:solidFill>
              </a:rPr>
              <a:t> de distribución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CDDFB3-2A02-4DD6-BB55-DB2977AC1832}"/>
              </a:ext>
            </a:extLst>
          </p:cNvPr>
          <p:cNvSpPr txBox="1"/>
          <p:nvPr/>
        </p:nvSpPr>
        <p:spPr>
          <a:xfrm>
            <a:off x="5246392" y="1205786"/>
            <a:ext cx="64969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b="1" i="0" u="none" strike="noStrike" baseline="0" dirty="0">
                <a:latin typeface="Arial" panose="020B0604020202020204" pitchFamily="34" charset="0"/>
              </a:rPr>
              <a:t>Python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 puede descargarse e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instalarse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 a partir de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su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core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 e incluir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a posteriori los módulos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que se quieran ir utilizando. </a:t>
            </a:r>
          </a:p>
          <a:p>
            <a:pPr algn="just"/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Pero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también existen diferentes distribuciones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que “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empaquetan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” tanto el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core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 como algunos de los módulos más típicos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, entornos de programación y otras utilidades. </a:t>
            </a:r>
          </a:p>
          <a:p>
            <a:pPr algn="just"/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Esto facilita enormemente la puesta en marcha de una nueva máquina como entorno de trabajo.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Los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entornos de distribución también se encargan de mantener al día las últimas versiones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de cada paquete.</a:t>
            </a:r>
          </a:p>
        </p:txBody>
      </p:sp>
    </p:spTree>
    <p:extLst>
      <p:ext uri="{BB962C8B-B14F-4D97-AF65-F5344CB8AC3E}">
        <p14:creationId xmlns:p14="http://schemas.microsoft.com/office/powerpoint/2010/main" val="204681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F118AB-8A9D-497E-AACF-7562257D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370256"/>
            <a:ext cx="6227064" cy="412543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F8D99F-ED86-4DCE-9E04-AB6711FD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5049" y="2012950"/>
            <a:ext cx="3658501" cy="2832100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latin typeface="Arial" panose="020B0604020202020204" pitchFamily="34" charset="0"/>
              </a:rPr>
              <a:t>Se trata de la </a:t>
            </a:r>
            <a:r>
              <a:rPr lang="es-ES" b="1" i="0" u="none" strike="noStrike" baseline="0" dirty="0">
                <a:latin typeface="Arial" panose="020B0604020202020204" pitchFamily="34" charset="0"/>
              </a:rPr>
              <a:t>distribución de Python más extendida </a:t>
            </a:r>
            <a:r>
              <a:rPr lang="es-ES" b="0" i="0" u="none" strike="noStrike" baseline="0" dirty="0">
                <a:latin typeface="Arial" panose="020B0604020202020204" pitchFamily="34" charset="0"/>
              </a:rPr>
              <a:t>y reconocida de las existentes. </a:t>
            </a:r>
          </a:p>
          <a:p>
            <a:r>
              <a:rPr lang="es-ES" b="0" i="0" u="none" strike="noStrike" baseline="0" dirty="0">
                <a:latin typeface="Arial" panose="020B0604020202020204" pitchFamily="34" charset="0"/>
              </a:rPr>
              <a:t>Incluye </a:t>
            </a:r>
            <a:r>
              <a:rPr lang="es-ES" b="1" i="0" u="none" strike="noStrike" baseline="0" dirty="0">
                <a:latin typeface="Arial" panose="020B0604020202020204" pitchFamily="34" charset="0"/>
              </a:rPr>
              <a:t>más de 300 módulos preinstalados </a:t>
            </a:r>
            <a:r>
              <a:rPr lang="es-ES" b="0" i="0" u="none" strike="noStrike" baseline="0" dirty="0">
                <a:latin typeface="Arial" panose="020B0604020202020204" pitchFamily="34" charset="0"/>
              </a:rPr>
              <a:t>desde análisis de datos, hasta de desarrollo web pasando por librerías matemáticas… </a:t>
            </a:r>
          </a:p>
          <a:p>
            <a:endParaRPr lang="es-ES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D185D55-80FA-42D1-927C-B4CD15E96E65}"/>
              </a:ext>
            </a:extLst>
          </p:cNvPr>
          <p:cNvSpPr txBox="1"/>
          <p:nvPr/>
        </p:nvSpPr>
        <p:spPr>
          <a:xfrm>
            <a:off x="1043041" y="4973460"/>
            <a:ext cx="612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s-ES" b="0" i="0" u="none" strike="noStrike" baseline="0" dirty="0">
                <a:latin typeface="Arial" panose="020B0604020202020204" pitchFamily="34" charset="0"/>
              </a:rPr>
              <a:t>https://store.continuum.io/cshop/anaconda/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486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Nuestro entorno de programación para el curso</a:t>
            </a:r>
          </a:p>
        </p:txBody>
      </p:sp>
      <p:pic>
        <p:nvPicPr>
          <p:cNvPr id="4098" name="Picture 2" descr="Resultado de imagen de colaboratory">
            <a:extLst>
              <a:ext uri="{FF2B5EF4-FFF2-40B4-BE49-F238E27FC236}">
                <a16:creationId xmlns:a16="http://schemas.microsoft.com/office/drawing/2014/main" id="{DF629769-B012-40AE-B85F-5916175B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85" y="1967097"/>
            <a:ext cx="43148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A6211-354A-4018-9485-61B86380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cap="none" dirty="0"/>
              <a:t>¿Qué es Google </a:t>
            </a:r>
            <a:r>
              <a:rPr lang="es-ES" cap="none" dirty="0" err="1"/>
              <a:t>Colaboratory</a:t>
            </a:r>
            <a:r>
              <a:rPr lang="es-ES" cap="none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8AB9A1-4783-46D8-AA8C-0C3C18EAF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b="1" i="0" dirty="0" err="1">
                <a:solidFill>
                  <a:srgbClr val="212121"/>
                </a:solidFill>
                <a:effectLst/>
                <a:latin typeface="Roboto"/>
              </a:rPr>
              <a:t>Colaboratory</a:t>
            </a:r>
            <a:r>
              <a:rPr lang="es-ES" b="0" i="0" dirty="0">
                <a:solidFill>
                  <a:srgbClr val="212121"/>
                </a:solidFill>
                <a:effectLst/>
                <a:latin typeface="Roboto"/>
              </a:rPr>
              <a:t>, </a:t>
            </a:r>
            <a:r>
              <a:rPr lang="es-ES" b="1" i="0" dirty="0">
                <a:solidFill>
                  <a:srgbClr val="212121"/>
                </a:solidFill>
                <a:effectLst/>
                <a:latin typeface="Roboto"/>
              </a:rPr>
              <a:t>también</a:t>
            </a:r>
            <a:r>
              <a:rPr lang="es-ES" b="0" i="0" dirty="0">
                <a:solidFill>
                  <a:srgbClr val="212121"/>
                </a:solidFill>
                <a:effectLst/>
                <a:latin typeface="Roboto"/>
              </a:rPr>
              <a:t> llamado "</a:t>
            </a:r>
            <a:r>
              <a:rPr lang="es-ES" b="1" i="0" dirty="0" err="1">
                <a:solidFill>
                  <a:srgbClr val="212121"/>
                </a:solidFill>
                <a:effectLst/>
                <a:latin typeface="Roboto"/>
              </a:rPr>
              <a:t>Colab</a:t>
            </a:r>
            <a:r>
              <a:rPr lang="es-ES" b="0" i="0" dirty="0">
                <a:solidFill>
                  <a:srgbClr val="212121"/>
                </a:solidFill>
                <a:effectLst/>
                <a:latin typeface="Roboto"/>
              </a:rPr>
              <a:t>", te permite </a:t>
            </a:r>
            <a:r>
              <a:rPr lang="es-ES" b="1" i="0" dirty="0">
                <a:solidFill>
                  <a:srgbClr val="212121"/>
                </a:solidFill>
                <a:effectLst/>
                <a:latin typeface="Roboto"/>
              </a:rPr>
              <a:t>ejecutar y programar en Python en tu navegador </a:t>
            </a:r>
            <a:r>
              <a:rPr lang="es-ES" b="0" i="0" dirty="0">
                <a:solidFill>
                  <a:srgbClr val="212121"/>
                </a:solidFill>
                <a:effectLst/>
                <a:latin typeface="Roboto"/>
              </a:rPr>
              <a:t>con las siguientes ventajas:</a:t>
            </a:r>
          </a:p>
          <a:p>
            <a:pPr lvl="1" algn="just"/>
            <a:r>
              <a:rPr lang="es-ES" b="1" i="0" dirty="0">
                <a:solidFill>
                  <a:srgbClr val="212121"/>
                </a:solidFill>
                <a:effectLst/>
                <a:latin typeface="Roboto"/>
              </a:rPr>
              <a:t>No requiere configuración</a:t>
            </a:r>
          </a:p>
          <a:p>
            <a:pPr lvl="1" algn="just"/>
            <a:r>
              <a:rPr lang="es-ES" b="0" i="0" dirty="0">
                <a:solidFill>
                  <a:srgbClr val="212121"/>
                </a:solidFill>
                <a:effectLst/>
                <a:latin typeface="Roboto"/>
              </a:rPr>
              <a:t>Da </a:t>
            </a:r>
            <a:r>
              <a:rPr lang="es-ES" b="1" i="0" dirty="0">
                <a:solidFill>
                  <a:srgbClr val="212121"/>
                </a:solidFill>
                <a:effectLst/>
                <a:latin typeface="Roboto"/>
              </a:rPr>
              <a:t>acceso gratuito a </a:t>
            </a:r>
            <a:r>
              <a:rPr lang="es-ES" b="1" i="0" dirty="0" err="1">
                <a:solidFill>
                  <a:srgbClr val="212121"/>
                </a:solidFill>
                <a:effectLst/>
                <a:latin typeface="Roboto"/>
              </a:rPr>
              <a:t>GPUs</a:t>
            </a:r>
            <a:endParaRPr lang="es-ES" b="1" i="0" dirty="0">
              <a:solidFill>
                <a:srgbClr val="212121"/>
              </a:solidFill>
              <a:effectLst/>
              <a:latin typeface="Roboto"/>
            </a:endParaRPr>
          </a:p>
          <a:p>
            <a:pPr lvl="1" algn="just"/>
            <a:r>
              <a:rPr lang="es-ES" b="0" i="0" dirty="0">
                <a:solidFill>
                  <a:srgbClr val="212121"/>
                </a:solidFill>
                <a:effectLst/>
                <a:latin typeface="Roboto"/>
              </a:rPr>
              <a:t>Permite compartir contenido fácilmente</a:t>
            </a:r>
          </a:p>
          <a:p>
            <a:pPr algn="just"/>
            <a:r>
              <a:rPr lang="es-ES" b="0" i="0" dirty="0">
                <a:solidFill>
                  <a:srgbClr val="212121"/>
                </a:solidFill>
                <a:effectLst/>
                <a:latin typeface="Roboto"/>
              </a:rPr>
              <a:t>Vídeo de </a:t>
            </a:r>
            <a:r>
              <a:rPr lang="es-ES" b="0" i="0" dirty="0">
                <a:solidFill>
                  <a:srgbClr val="212121"/>
                </a:solidFill>
                <a:effectLst/>
                <a:latin typeface="Roboto"/>
                <a:hlinkClick r:id="rId2"/>
              </a:rPr>
              <a:t>Introducción a </a:t>
            </a:r>
            <a:r>
              <a:rPr lang="es-ES" b="0" i="0" dirty="0" err="1">
                <a:solidFill>
                  <a:srgbClr val="212121"/>
                </a:solidFill>
                <a:effectLst/>
                <a:latin typeface="Roboto"/>
                <a:hlinkClick r:id="rId2"/>
              </a:rPr>
              <a:t>Colab</a:t>
            </a:r>
            <a:r>
              <a:rPr lang="es-ES" b="0" i="0" dirty="0">
                <a:solidFill>
                  <a:srgbClr val="212121"/>
                </a:solidFill>
                <a:effectLst/>
                <a:latin typeface="Roboto"/>
              </a:rPr>
              <a:t> para obtener más información.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243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E8107-C0BE-42A2-A39F-D5840F8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cap="none" dirty="0"/>
              <a:t>Primeros 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B0FA85-15F6-41D8-91D4-04F621109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hlinkClick r:id="rId2"/>
              </a:rPr>
              <a:t>https://colab.research.google.com/</a:t>
            </a:r>
            <a:endParaRPr lang="es-ES" b="1" dirty="0"/>
          </a:p>
          <a:p>
            <a:r>
              <a:rPr lang="es-ES" b="1" dirty="0"/>
              <a:t>Conectar a un entorno de ejecución alojado </a:t>
            </a:r>
            <a:r>
              <a:rPr lang="es-ES" dirty="0"/>
              <a:t>(en la nube).</a:t>
            </a:r>
          </a:p>
          <a:p>
            <a:r>
              <a:rPr lang="es-ES" dirty="0"/>
              <a:t>Archivo/</a:t>
            </a:r>
            <a:r>
              <a:rPr lang="es-ES" b="1" dirty="0"/>
              <a:t>Nuevo cuaderno</a:t>
            </a:r>
            <a:r>
              <a:rPr lang="es-ES" dirty="0"/>
              <a:t>.</a:t>
            </a:r>
          </a:p>
          <a:p>
            <a:r>
              <a:rPr lang="es-ES" b="1" dirty="0"/>
              <a:t>Abrir un notebook </a:t>
            </a:r>
            <a:r>
              <a:rPr lang="es-ES" dirty="0"/>
              <a:t>de nuestro </a:t>
            </a:r>
            <a:r>
              <a:rPr lang="es-ES" b="1" dirty="0"/>
              <a:t>disco duro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60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40ED-6B5F-4E92-BF86-A884E0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/>
              <a:t>Aterrizando en los conceptos</a:t>
            </a:r>
            <a:endParaRPr lang="es-ES" sz="20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E74FD-81DF-45CD-BF9E-B96B6863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906" y="575353"/>
            <a:ext cx="6925884" cy="5902503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s-ES" b="1" dirty="0"/>
              <a:t>Data </a:t>
            </a:r>
            <a:r>
              <a:rPr lang="es-ES" b="1" dirty="0" err="1"/>
              <a:t>science</a:t>
            </a:r>
            <a:r>
              <a:rPr lang="es-ES" dirty="0"/>
              <a:t>: Disciplina que </a:t>
            </a:r>
            <a:r>
              <a:rPr lang="es-ES" b="1" dirty="0"/>
              <a:t>engloba varios campos</a:t>
            </a:r>
            <a:r>
              <a:rPr lang="es-ES" dirty="0"/>
              <a:t>: matemáticas, algoritmos, análisis de datos, machine learning, estadística, tecnologías de la información (IT) y más.</a:t>
            </a:r>
          </a:p>
          <a:p>
            <a:pPr algn="just"/>
            <a:r>
              <a:rPr lang="es-ES" b="1" dirty="0"/>
              <a:t>Big Data: </a:t>
            </a:r>
            <a:r>
              <a:rPr lang="es-ES" dirty="0"/>
              <a:t>Uso de las técnicas de un Data </a:t>
            </a:r>
            <a:r>
              <a:rPr lang="es-ES" dirty="0" err="1"/>
              <a:t>scientist</a:t>
            </a:r>
            <a:r>
              <a:rPr lang="es-ES" dirty="0"/>
              <a:t> sobre un gran volumen de datos. Big Data </a:t>
            </a:r>
            <a:r>
              <a:rPr lang="es-ES" b="1" dirty="0"/>
              <a:t>suele implicar cambiar el approach </a:t>
            </a:r>
            <a:r>
              <a:rPr lang="es-ES" dirty="0"/>
              <a:t>de </a:t>
            </a:r>
            <a:r>
              <a:rPr lang="es-ES" dirty="0" err="1"/>
              <a:t>small&amp;medium</a:t>
            </a:r>
            <a:r>
              <a:rPr lang="es-ES" dirty="0"/>
              <a:t> data.</a:t>
            </a:r>
          </a:p>
          <a:p>
            <a:pPr lvl="1" algn="just"/>
            <a:r>
              <a:rPr lang="es-ES" dirty="0"/>
              <a:t>No solo el enfoque en data </a:t>
            </a:r>
            <a:r>
              <a:rPr lang="es-ES" dirty="0" err="1"/>
              <a:t>science</a:t>
            </a:r>
            <a:r>
              <a:rPr lang="es-ES" dirty="0"/>
              <a:t> necesita ser modificado sino que también hay muchas </a:t>
            </a:r>
            <a:r>
              <a:rPr lang="es-ES" b="1" dirty="0"/>
              <a:t>implicaciones en el almacenaje</a:t>
            </a:r>
            <a:r>
              <a:rPr lang="es-ES" dirty="0"/>
              <a:t> de los datos: </a:t>
            </a:r>
            <a:r>
              <a:rPr lang="es-ES" b="1" dirty="0"/>
              <a:t>arquitecturas de </a:t>
            </a:r>
            <a:r>
              <a:rPr lang="es-ES" b="1" dirty="0" err="1"/>
              <a:t>BigData</a:t>
            </a:r>
            <a:r>
              <a:rPr lang="es-ES" b="1" dirty="0"/>
              <a:t>.</a:t>
            </a:r>
          </a:p>
          <a:p>
            <a:pPr algn="just"/>
            <a:r>
              <a:rPr lang="es-ES" b="1" dirty="0"/>
              <a:t>Machine Learning</a:t>
            </a:r>
            <a:r>
              <a:rPr lang="es-ES" dirty="0"/>
              <a:t>: Creación de modelos en los que éstos aprenden la relación entre input y output de forma automática. </a:t>
            </a:r>
          </a:p>
          <a:p>
            <a:pPr lvl="1" algn="just"/>
            <a:r>
              <a:rPr lang="es-ES" dirty="0"/>
              <a:t>Una </a:t>
            </a:r>
            <a:r>
              <a:rPr lang="es-ES" b="1" dirty="0"/>
              <a:t>rama de la inteligencia artificial.</a:t>
            </a:r>
          </a:p>
          <a:p>
            <a:pPr lvl="1" algn="just"/>
            <a:r>
              <a:rPr lang="es-ES" dirty="0"/>
              <a:t>Concepto de </a:t>
            </a:r>
            <a:r>
              <a:rPr lang="es-ES" b="1" dirty="0" err="1"/>
              <a:t>Gradient</a:t>
            </a:r>
            <a:r>
              <a:rPr lang="es-ES" b="1" dirty="0"/>
              <a:t> </a:t>
            </a:r>
            <a:r>
              <a:rPr lang="es-ES" b="1" dirty="0" err="1"/>
              <a:t>Descent</a:t>
            </a:r>
            <a:r>
              <a:rPr lang="es-ES" b="1" dirty="0"/>
              <a:t>.</a:t>
            </a:r>
          </a:p>
          <a:p>
            <a:pPr lvl="1" algn="just"/>
            <a:r>
              <a:rPr lang="es-ES" b="1" dirty="0"/>
              <a:t>Aprendizaje supervisado.</a:t>
            </a:r>
          </a:p>
          <a:p>
            <a:pPr lvl="1" algn="just"/>
            <a:r>
              <a:rPr lang="es-ES" b="1" dirty="0"/>
              <a:t>Aprendizaje no supervisado.</a:t>
            </a:r>
          </a:p>
          <a:p>
            <a:pPr lvl="1" algn="just"/>
            <a:r>
              <a:rPr lang="es-ES" b="1" dirty="0" err="1"/>
              <a:t>Reinforcement</a:t>
            </a:r>
            <a:r>
              <a:rPr lang="es-ES" b="1" dirty="0"/>
              <a:t> learning.</a:t>
            </a:r>
          </a:p>
          <a:p>
            <a:pPr algn="just"/>
            <a:r>
              <a:rPr lang="es-ES" b="1" dirty="0"/>
              <a:t>Deep learning</a:t>
            </a:r>
            <a:r>
              <a:rPr lang="es-ES" dirty="0"/>
              <a:t>: Uso </a:t>
            </a:r>
            <a:r>
              <a:rPr lang="es-ES" b="1" dirty="0"/>
              <a:t>de redes neuronales con gran número de capas intermedias</a:t>
            </a:r>
            <a:r>
              <a:rPr lang="es-ES" dirty="0"/>
              <a:t>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685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75" y="2594153"/>
            <a:ext cx="5090845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es-ES" sz="3000" dirty="0">
                <a:solidFill>
                  <a:schemeClr val="tx1"/>
                </a:solidFill>
              </a:rPr>
              <a:t>Introducción a </a:t>
            </a:r>
            <a:r>
              <a:rPr lang="es-ES" sz="3000" dirty="0" err="1">
                <a:solidFill>
                  <a:schemeClr val="tx1"/>
                </a:solidFill>
              </a:rPr>
              <a:t>python</a:t>
            </a:r>
            <a:endParaRPr lang="es-ES" sz="3000" dirty="0">
              <a:solidFill>
                <a:schemeClr val="tx1"/>
              </a:solidFill>
            </a:endParaRPr>
          </a:p>
        </p:txBody>
      </p:sp>
      <p:pic>
        <p:nvPicPr>
          <p:cNvPr id="5" name="Imagen 4" descr="Números comerciales de finanza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40ED-6B5F-4E92-BF86-A884E0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2000" dirty="0"/>
              <a:t>Aterrizando en los conceptos II</a:t>
            </a:r>
            <a:endParaRPr lang="es-ES" sz="20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E74FD-81DF-45CD-BF9E-B96B6863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865" y="0"/>
            <a:ext cx="6925884" cy="3724382"/>
          </a:xfrm>
        </p:spPr>
        <p:txBody>
          <a:bodyPr anchor="ctr">
            <a:normAutofit/>
          </a:bodyPr>
          <a:lstStyle/>
          <a:p>
            <a:pPr algn="just"/>
            <a:r>
              <a:rPr lang="es-ES" b="1" dirty="0"/>
              <a:t>Inteligencia artificial: simulación del razonamiento humano.</a:t>
            </a:r>
          </a:p>
          <a:p>
            <a:pPr algn="just"/>
            <a:r>
              <a:rPr lang="es-ES" b="1" dirty="0"/>
              <a:t>Cloud </a:t>
            </a:r>
            <a:r>
              <a:rPr lang="es-ES" b="1" dirty="0" err="1"/>
              <a:t>computing</a:t>
            </a:r>
            <a:r>
              <a:rPr lang="es-ES" b="1" dirty="0"/>
              <a:t>: </a:t>
            </a:r>
            <a:r>
              <a:rPr lang="es-ES" dirty="0"/>
              <a:t>servicios de computación en la nube.</a:t>
            </a:r>
          </a:p>
          <a:p>
            <a:pPr lvl="1" algn="just"/>
            <a:r>
              <a:rPr lang="es-ES" b="1" dirty="0"/>
              <a:t>Aceleran los tiempos de entrenamiento </a:t>
            </a:r>
            <a:r>
              <a:rPr lang="es-ES" dirty="0"/>
              <a:t>de los modelos</a:t>
            </a:r>
            <a:r>
              <a:rPr lang="es-ES" b="1" dirty="0"/>
              <a:t>.</a:t>
            </a:r>
          </a:p>
          <a:p>
            <a:pPr lvl="1" algn="just"/>
            <a:r>
              <a:rPr lang="es-ES" b="1" dirty="0"/>
              <a:t>Simplifican </a:t>
            </a:r>
            <a:r>
              <a:rPr lang="es-ES" dirty="0"/>
              <a:t>los despliegues en </a:t>
            </a:r>
            <a:r>
              <a:rPr lang="es-ES" b="1" dirty="0"/>
              <a:t>producción.</a:t>
            </a:r>
          </a:p>
          <a:p>
            <a:pPr lvl="1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F08D06-857D-4533-9E82-2977B5FA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09" y="2917758"/>
            <a:ext cx="3457600" cy="3533801"/>
          </a:xfrm>
          <a:prstGeom prst="rect">
            <a:avLst/>
          </a:prstGeom>
        </p:spPr>
      </p:pic>
      <p:pic>
        <p:nvPicPr>
          <p:cNvPr id="9" name="Picture 2" descr="Resultado de imagen de google cloud gcp">
            <a:extLst>
              <a:ext uri="{FF2B5EF4-FFF2-40B4-BE49-F238E27FC236}">
                <a16:creationId xmlns:a16="http://schemas.microsoft.com/office/drawing/2014/main" id="{5C36B4E7-CF10-471E-8B6F-96A25405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22" y="5644177"/>
            <a:ext cx="2139478" cy="11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de AWS">
            <a:extLst>
              <a:ext uri="{FF2B5EF4-FFF2-40B4-BE49-F238E27FC236}">
                <a16:creationId xmlns:a16="http://schemas.microsoft.com/office/drawing/2014/main" id="{5EEC79D6-353F-4E72-B13E-5E604E24F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05" y="4045690"/>
            <a:ext cx="1872244" cy="83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Ver las imágenes de origen">
            <a:extLst>
              <a:ext uri="{FF2B5EF4-FFF2-40B4-BE49-F238E27FC236}">
                <a16:creationId xmlns:a16="http://schemas.microsoft.com/office/drawing/2014/main" id="{AC6ACDEF-0167-4BD0-B006-7A020268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17" y="4889306"/>
            <a:ext cx="2702603" cy="78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sultado de imagen de ibm cloud">
            <a:extLst>
              <a:ext uri="{FF2B5EF4-FFF2-40B4-BE49-F238E27FC236}">
                <a16:creationId xmlns:a16="http://schemas.microsoft.com/office/drawing/2014/main" id="{92DCEE7B-0B9C-4D17-B3EF-FE62DF7A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06" y="2794484"/>
            <a:ext cx="1982366" cy="127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05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EB5277-9AA9-43E0-9189-8C2CAC8C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roles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, Diagrama de Venn&#10;&#10;Descripción generada automáticamente">
            <a:extLst>
              <a:ext uri="{FF2B5EF4-FFF2-40B4-BE49-F238E27FC236}">
                <a16:creationId xmlns:a16="http://schemas.microsoft.com/office/drawing/2014/main" id="{66232C1B-A7B0-4B2E-99D1-FF5F9FF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08" y="1122807"/>
            <a:ext cx="4511999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40ED-6B5F-4E92-BF86-A884E0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s-ES" sz="3000" dirty="0">
                <a:solidFill>
                  <a:srgbClr val="FFFFFF"/>
                </a:solidFill>
              </a:rPr>
              <a:t>Roles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BE74FD-81DF-45CD-BF9E-B96B6863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506" y="874501"/>
            <a:ext cx="6764283" cy="5603355"/>
          </a:xfrm>
        </p:spPr>
        <p:txBody>
          <a:bodyPr anchor="ctr">
            <a:normAutofit fontScale="92500" lnSpcReduction="20000"/>
          </a:bodyPr>
          <a:lstStyle/>
          <a:p>
            <a:r>
              <a:rPr lang="es-ES" b="1" dirty="0"/>
              <a:t>Data </a:t>
            </a:r>
            <a:r>
              <a:rPr lang="es-ES" b="1" dirty="0" err="1"/>
              <a:t>Analyst</a:t>
            </a:r>
            <a:r>
              <a:rPr lang="es-ES" dirty="0"/>
              <a:t>: Convierte </a:t>
            </a:r>
            <a:r>
              <a:rPr lang="es-ES" b="1" dirty="0"/>
              <a:t>datos sin procesar en</a:t>
            </a:r>
            <a:r>
              <a:rPr lang="es-ES" dirty="0"/>
              <a:t> </a:t>
            </a:r>
            <a:r>
              <a:rPr lang="es-ES" b="1" dirty="0"/>
              <a:t>informes</a:t>
            </a:r>
            <a:r>
              <a:rPr lang="es-ES" dirty="0"/>
              <a:t> que muestran conclusiones.</a:t>
            </a:r>
          </a:p>
          <a:p>
            <a:r>
              <a:rPr lang="es-ES" b="1" dirty="0"/>
              <a:t>Data </a:t>
            </a:r>
            <a:r>
              <a:rPr lang="es-ES" b="1" dirty="0" err="1"/>
              <a:t>engineers</a:t>
            </a:r>
            <a:r>
              <a:rPr lang="es-ES" dirty="0"/>
              <a:t>: </a:t>
            </a:r>
            <a:r>
              <a:rPr lang="es-ES" b="1" dirty="0"/>
              <a:t>Conectan</a:t>
            </a:r>
            <a:r>
              <a:rPr lang="es-ES" dirty="0"/>
              <a:t> todas las partes del </a:t>
            </a:r>
            <a:r>
              <a:rPr lang="es-ES" b="1" dirty="0"/>
              <a:t>data </a:t>
            </a:r>
            <a:r>
              <a:rPr lang="es-ES" b="1" dirty="0" err="1"/>
              <a:t>ecosystem</a:t>
            </a:r>
            <a:r>
              <a:rPr lang="es-ES" b="1" dirty="0"/>
              <a:t> </a:t>
            </a:r>
            <a:r>
              <a:rPr lang="es-ES" dirty="0"/>
              <a:t>en una empresa y hacen que los </a:t>
            </a:r>
            <a:r>
              <a:rPr lang="es-ES" b="1" dirty="0"/>
              <a:t>datos</a:t>
            </a:r>
            <a:r>
              <a:rPr lang="es-ES" dirty="0"/>
              <a:t> sean </a:t>
            </a:r>
            <a:r>
              <a:rPr lang="es-ES" b="1" dirty="0"/>
              <a:t>accesibles</a:t>
            </a:r>
            <a:r>
              <a:rPr lang="es-ES" dirty="0"/>
              <a:t> a todos.</a:t>
            </a:r>
          </a:p>
          <a:p>
            <a:pPr lvl="1"/>
            <a:r>
              <a:rPr lang="es-ES" b="1" dirty="0" err="1"/>
              <a:t>Architectura</a:t>
            </a:r>
            <a:r>
              <a:rPr lang="es-ES" dirty="0"/>
              <a:t> de </a:t>
            </a:r>
            <a:r>
              <a:rPr lang="es-ES" b="1" dirty="0" err="1"/>
              <a:t>BigData</a:t>
            </a:r>
            <a:r>
              <a:rPr lang="es-ES" dirty="0"/>
              <a:t> caería en este role.</a:t>
            </a:r>
          </a:p>
          <a:p>
            <a:pPr marL="228600" lvl="1"/>
            <a:r>
              <a:rPr lang="es-ES" sz="1800" b="1" dirty="0"/>
              <a:t>Data </a:t>
            </a:r>
            <a:r>
              <a:rPr lang="es-ES" sz="1800" b="1" dirty="0" err="1"/>
              <a:t>scientist</a:t>
            </a:r>
            <a:r>
              <a:rPr lang="es-ES" sz="1800" dirty="0"/>
              <a:t>: </a:t>
            </a:r>
          </a:p>
          <a:p>
            <a:pPr marL="457200" lvl="2"/>
            <a:r>
              <a:rPr lang="es-ES" sz="1800" b="1" dirty="0"/>
              <a:t>Análisis avanzado </a:t>
            </a:r>
            <a:r>
              <a:rPr lang="es-ES" sz="1800" dirty="0"/>
              <a:t>de los </a:t>
            </a:r>
            <a:r>
              <a:rPr lang="es-ES" sz="1800" b="1" dirty="0"/>
              <a:t>datos</a:t>
            </a:r>
            <a:r>
              <a:rPr lang="es-ES" sz="1800" dirty="0"/>
              <a:t>.</a:t>
            </a:r>
          </a:p>
          <a:p>
            <a:pPr marL="457200" lvl="2"/>
            <a:r>
              <a:rPr lang="es-ES" sz="1800" dirty="0"/>
              <a:t>Desarrollo de </a:t>
            </a:r>
            <a:r>
              <a:rPr lang="es-ES" sz="1800" b="1" dirty="0"/>
              <a:t>modelos</a:t>
            </a:r>
            <a:r>
              <a:rPr lang="es-ES" sz="1800" dirty="0"/>
              <a:t>.</a:t>
            </a:r>
          </a:p>
          <a:p>
            <a:r>
              <a:rPr lang="es-ES" sz="1800" b="1" dirty="0"/>
              <a:t>Cloud </a:t>
            </a:r>
            <a:r>
              <a:rPr lang="es-ES" sz="1800" b="1" dirty="0" err="1"/>
              <a:t>architects</a:t>
            </a:r>
            <a:r>
              <a:rPr lang="es-ES" sz="1800" dirty="0"/>
              <a:t>: Ponen en </a:t>
            </a:r>
            <a:r>
              <a:rPr lang="es-ES" sz="1800" b="1" dirty="0"/>
              <a:t>producción</a:t>
            </a:r>
            <a:r>
              <a:rPr lang="es-ES" sz="1800" dirty="0"/>
              <a:t> los </a:t>
            </a:r>
            <a:r>
              <a:rPr lang="es-ES" sz="1800" b="1" dirty="0"/>
              <a:t>modelos</a:t>
            </a:r>
            <a:r>
              <a:rPr lang="es-ES" sz="1800" dirty="0"/>
              <a:t> del data </a:t>
            </a:r>
            <a:r>
              <a:rPr lang="es-ES" sz="1800" dirty="0" err="1"/>
              <a:t>scientist</a:t>
            </a:r>
            <a:r>
              <a:rPr lang="es-ES" sz="1800" dirty="0"/>
              <a:t>.</a:t>
            </a:r>
          </a:p>
          <a:p>
            <a:pPr lvl="1"/>
            <a:r>
              <a:rPr lang="es-ES" b="1" dirty="0"/>
              <a:t>Recolección de datos </a:t>
            </a:r>
            <a:r>
              <a:rPr lang="es-ES" dirty="0"/>
              <a:t>en producción, </a:t>
            </a:r>
            <a:r>
              <a:rPr lang="es-ES" b="1" dirty="0"/>
              <a:t>ejecución</a:t>
            </a:r>
            <a:r>
              <a:rPr lang="es-ES" dirty="0"/>
              <a:t> de los </a:t>
            </a:r>
            <a:r>
              <a:rPr lang="es-ES" b="1" dirty="0"/>
              <a:t>modelos</a:t>
            </a:r>
            <a:r>
              <a:rPr lang="es-ES" dirty="0"/>
              <a:t>, </a:t>
            </a:r>
            <a:r>
              <a:rPr lang="es-ES" b="1" dirty="0"/>
              <a:t>producción de outputs </a:t>
            </a:r>
            <a:r>
              <a:rPr lang="es-ES" dirty="0"/>
              <a:t>para el cliente final, etc. </a:t>
            </a:r>
          </a:p>
          <a:p>
            <a:pPr lvl="1"/>
            <a:r>
              <a:rPr lang="es-ES" b="1" dirty="0"/>
              <a:t>A menudo </a:t>
            </a:r>
            <a:r>
              <a:rPr lang="es-ES" dirty="0"/>
              <a:t>(aunque no siempre) la puesta en producción se realiza </a:t>
            </a:r>
            <a:r>
              <a:rPr lang="es-ES" b="1" dirty="0"/>
              <a:t>en la nube</a:t>
            </a:r>
            <a:r>
              <a:rPr lang="es-ES" dirty="0"/>
              <a:t>.</a:t>
            </a:r>
          </a:p>
          <a:p>
            <a:r>
              <a:rPr lang="es-ES" b="1" dirty="0"/>
              <a:t>Desarrolladores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Desarrollo de </a:t>
            </a:r>
            <a:r>
              <a:rPr lang="es-ES" b="1" dirty="0" err="1"/>
              <a:t>front-end</a:t>
            </a:r>
            <a:endParaRPr lang="es-ES" b="1" dirty="0"/>
          </a:p>
          <a:p>
            <a:pPr lvl="1"/>
            <a:r>
              <a:rPr lang="es-ES" dirty="0"/>
              <a:t>Desarrollo de </a:t>
            </a:r>
            <a:r>
              <a:rPr lang="es-ES" b="1" dirty="0"/>
              <a:t>back-</a:t>
            </a:r>
            <a:r>
              <a:rPr lang="es-ES" b="1" dirty="0" err="1"/>
              <a:t>end</a:t>
            </a:r>
            <a:r>
              <a:rPr lang="es-ES" dirty="0"/>
              <a:t>.</a:t>
            </a:r>
          </a:p>
          <a:p>
            <a:pPr marL="228600" lvl="1"/>
            <a:r>
              <a:rPr lang="es-ES" sz="1800" b="1" dirty="0"/>
              <a:t>Business </a:t>
            </a:r>
            <a:r>
              <a:rPr lang="es-ES" sz="1800" b="1" dirty="0" err="1"/>
              <a:t>assesors</a:t>
            </a:r>
            <a:r>
              <a:rPr lang="es-ES" sz="1800" b="1" dirty="0"/>
              <a:t>: </a:t>
            </a:r>
            <a:r>
              <a:rPr lang="es-ES" sz="1800" dirty="0"/>
              <a:t>Aportan el conocimiento del área en concreto sobre el que se va a desarrollar un estudio/modelo.</a:t>
            </a:r>
            <a:endParaRPr lang="es-ES" sz="1800" b="1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56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8B07D5FF-5CA0-4F01-8B7E-5B802B6E20D2}"/>
              </a:ext>
            </a:extLst>
          </p:cNvPr>
          <p:cNvSpPr/>
          <p:nvPr/>
        </p:nvSpPr>
        <p:spPr>
          <a:xfrm>
            <a:off x="61646" y="1669551"/>
            <a:ext cx="12031038" cy="518844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A44468-04DF-4120-8079-1ECFA258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86" y="622593"/>
            <a:ext cx="7729728" cy="1188720"/>
          </a:xfrm>
        </p:spPr>
        <p:txBody>
          <a:bodyPr/>
          <a:lstStyle/>
          <a:p>
            <a:r>
              <a:rPr lang="es-ES" dirty="0"/>
              <a:t>Un día cualquiera en la vida de un data </a:t>
            </a:r>
            <a:r>
              <a:rPr lang="es-ES" dirty="0" err="1"/>
              <a:t>scientist</a:t>
            </a:r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13E7D7-D6EE-4EDE-BF37-438AD2063569}"/>
              </a:ext>
            </a:extLst>
          </p:cNvPr>
          <p:cNvSpPr/>
          <p:nvPr/>
        </p:nvSpPr>
        <p:spPr>
          <a:xfrm>
            <a:off x="10706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Importación de un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4964E3-C096-49AE-AE18-689CFC1D33E1}"/>
              </a:ext>
            </a:extLst>
          </p:cNvPr>
          <p:cNvSpPr/>
          <p:nvPr/>
        </p:nvSpPr>
        <p:spPr>
          <a:xfrm>
            <a:off x="47282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Procesamiento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6B14B83-F746-4885-A090-4FBAB3FD504E}"/>
              </a:ext>
            </a:extLst>
          </p:cNvPr>
          <p:cNvSpPr/>
          <p:nvPr/>
        </p:nvSpPr>
        <p:spPr>
          <a:xfrm>
            <a:off x="8481103" y="2987070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Exploración y análisis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CB2927-A72F-42B2-9D5B-534521DF1623}"/>
              </a:ext>
            </a:extLst>
          </p:cNvPr>
          <p:cNvSpPr/>
          <p:nvPr/>
        </p:nvSpPr>
        <p:spPr>
          <a:xfrm>
            <a:off x="8277260" y="4836115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Construcción de un modelo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EE0F261-EE33-4721-8026-C699ED20E9F3}"/>
              </a:ext>
            </a:extLst>
          </p:cNvPr>
          <p:cNvSpPr/>
          <p:nvPr/>
        </p:nvSpPr>
        <p:spPr>
          <a:xfrm>
            <a:off x="4179727" y="4950883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Despliegue del modelo en producción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C1CE0445-B3EA-4CBA-AE69-D61865F0E2C7}"/>
              </a:ext>
            </a:extLst>
          </p:cNvPr>
          <p:cNvSpPr/>
          <p:nvPr/>
        </p:nvSpPr>
        <p:spPr>
          <a:xfrm>
            <a:off x="3981343" y="3123234"/>
            <a:ext cx="666750" cy="6112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3DF4AFF-2B9B-4E5F-B9FA-CD35A04A3A48}"/>
              </a:ext>
            </a:extLst>
          </p:cNvPr>
          <p:cNvSpPr/>
          <p:nvPr/>
        </p:nvSpPr>
        <p:spPr>
          <a:xfrm>
            <a:off x="7719103" y="3086560"/>
            <a:ext cx="666750" cy="6112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1113F91F-7D71-4D4F-90BD-CFE1800057E8}"/>
              </a:ext>
            </a:extLst>
          </p:cNvPr>
          <p:cNvSpPr/>
          <p:nvPr/>
        </p:nvSpPr>
        <p:spPr>
          <a:xfrm>
            <a:off x="9499100" y="4040214"/>
            <a:ext cx="615950" cy="7683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6A43D95F-0D64-4778-855C-CF79E2CADCEF}"/>
              </a:ext>
            </a:extLst>
          </p:cNvPr>
          <p:cNvSpPr/>
          <p:nvPr/>
        </p:nvSpPr>
        <p:spPr>
          <a:xfrm>
            <a:off x="7283450" y="5111750"/>
            <a:ext cx="876300" cy="61124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3F8BBD7-78E6-4CBC-B36A-53D5098A21F1}"/>
              </a:ext>
            </a:extLst>
          </p:cNvPr>
          <p:cNvSpPr txBox="1"/>
          <p:nvPr/>
        </p:nvSpPr>
        <p:spPr>
          <a:xfrm>
            <a:off x="1606192" y="4742676"/>
            <a:ext cx="174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accent6">
                    <a:lumMod val="75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219539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8B07D5FF-5CA0-4F01-8B7E-5B802B6E20D2}"/>
              </a:ext>
            </a:extLst>
          </p:cNvPr>
          <p:cNvSpPr/>
          <p:nvPr/>
        </p:nvSpPr>
        <p:spPr>
          <a:xfrm>
            <a:off x="61646" y="1669551"/>
            <a:ext cx="12031038" cy="518844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A44468-04DF-4120-8079-1ECFA258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86" y="622593"/>
            <a:ext cx="7729728" cy="1188720"/>
          </a:xfrm>
        </p:spPr>
        <p:txBody>
          <a:bodyPr/>
          <a:lstStyle/>
          <a:p>
            <a:r>
              <a:rPr lang="es-ES" dirty="0"/>
              <a:t>Conectando con la asignatura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C13E7D7-D6EE-4EDE-BF37-438AD2063569}"/>
              </a:ext>
            </a:extLst>
          </p:cNvPr>
          <p:cNvSpPr/>
          <p:nvPr/>
        </p:nvSpPr>
        <p:spPr>
          <a:xfrm>
            <a:off x="10706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Importación de un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4964E3-C096-49AE-AE18-689CFC1D33E1}"/>
              </a:ext>
            </a:extLst>
          </p:cNvPr>
          <p:cNvSpPr/>
          <p:nvPr/>
        </p:nvSpPr>
        <p:spPr>
          <a:xfrm>
            <a:off x="4728253" y="2950396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Procesamiento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6B14B83-F746-4885-A090-4FBAB3FD504E}"/>
              </a:ext>
            </a:extLst>
          </p:cNvPr>
          <p:cNvSpPr/>
          <p:nvPr/>
        </p:nvSpPr>
        <p:spPr>
          <a:xfrm>
            <a:off x="8481103" y="2987070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Exploración y análisis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CB2927-A72F-42B2-9D5B-534521DF1623}"/>
              </a:ext>
            </a:extLst>
          </p:cNvPr>
          <p:cNvSpPr/>
          <p:nvPr/>
        </p:nvSpPr>
        <p:spPr>
          <a:xfrm>
            <a:off x="8277260" y="4836115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Construcción de un modelo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EE0F261-EE33-4721-8026-C699ED20E9F3}"/>
              </a:ext>
            </a:extLst>
          </p:cNvPr>
          <p:cNvSpPr/>
          <p:nvPr/>
        </p:nvSpPr>
        <p:spPr>
          <a:xfrm>
            <a:off x="4179727" y="4950883"/>
            <a:ext cx="2830530" cy="8835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Despliegue del modelo en producción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C1CE0445-B3EA-4CBA-AE69-D61865F0E2C7}"/>
              </a:ext>
            </a:extLst>
          </p:cNvPr>
          <p:cNvSpPr/>
          <p:nvPr/>
        </p:nvSpPr>
        <p:spPr>
          <a:xfrm>
            <a:off x="3981343" y="3123234"/>
            <a:ext cx="666750" cy="6112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3DF4AFF-2B9B-4E5F-B9FA-CD35A04A3A48}"/>
              </a:ext>
            </a:extLst>
          </p:cNvPr>
          <p:cNvSpPr/>
          <p:nvPr/>
        </p:nvSpPr>
        <p:spPr>
          <a:xfrm>
            <a:off x="7719103" y="3086560"/>
            <a:ext cx="666750" cy="6112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1113F91F-7D71-4D4F-90BD-CFE1800057E8}"/>
              </a:ext>
            </a:extLst>
          </p:cNvPr>
          <p:cNvSpPr/>
          <p:nvPr/>
        </p:nvSpPr>
        <p:spPr>
          <a:xfrm>
            <a:off x="9499100" y="4040214"/>
            <a:ext cx="615950" cy="7683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6A43D95F-0D64-4778-855C-CF79E2CADCEF}"/>
              </a:ext>
            </a:extLst>
          </p:cNvPr>
          <p:cNvSpPr/>
          <p:nvPr/>
        </p:nvSpPr>
        <p:spPr>
          <a:xfrm>
            <a:off x="7120633" y="5040362"/>
            <a:ext cx="876300" cy="61124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E02713-0630-41E7-81CB-F67CA44ADE7E}"/>
              </a:ext>
            </a:extLst>
          </p:cNvPr>
          <p:cNvSpPr txBox="1"/>
          <p:nvPr/>
        </p:nvSpPr>
        <p:spPr>
          <a:xfrm>
            <a:off x="1606192" y="4742676"/>
            <a:ext cx="174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accent6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0C6B3E2-F36B-47AF-A389-FDA7EBFB5621}"/>
              </a:ext>
            </a:extLst>
          </p:cNvPr>
          <p:cNvSpPr txBox="1"/>
          <p:nvPr/>
        </p:nvSpPr>
        <p:spPr>
          <a:xfrm>
            <a:off x="827071" y="3870648"/>
            <a:ext cx="335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Web </a:t>
            </a:r>
            <a:r>
              <a:rPr lang="es-ES" dirty="0" err="1"/>
              <a:t>scraping</a:t>
            </a:r>
            <a:r>
              <a:rPr lang="es-ES" dirty="0"/>
              <a:t>/Data bases/raw files</a:t>
            </a:r>
          </a:p>
          <a:p>
            <a:pPr algn="ctr"/>
            <a:r>
              <a:rPr lang="es-ES" dirty="0"/>
              <a:t>Otro módulo en master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B4FA87D-23AB-4A8C-99F6-CA1AED0006F8}"/>
              </a:ext>
            </a:extLst>
          </p:cNvPr>
          <p:cNvSpPr txBox="1"/>
          <p:nvPr/>
        </p:nvSpPr>
        <p:spPr>
          <a:xfrm>
            <a:off x="5318626" y="3823513"/>
            <a:ext cx="187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Pandas/</a:t>
            </a:r>
            <a:r>
              <a:rPr lang="es-ES" dirty="0" err="1"/>
              <a:t>Numpy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061F4D-4024-47EE-ACBC-1C9901838300}"/>
              </a:ext>
            </a:extLst>
          </p:cNvPr>
          <p:cNvSpPr txBox="1"/>
          <p:nvPr/>
        </p:nvSpPr>
        <p:spPr>
          <a:xfrm>
            <a:off x="10018014" y="3984049"/>
            <a:ext cx="202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MatPlotLib</a:t>
            </a:r>
            <a:r>
              <a:rPr lang="es-ES" dirty="0"/>
              <a:t>/</a:t>
            </a:r>
            <a:r>
              <a:rPr lang="es-ES" dirty="0" err="1"/>
              <a:t>Seaborn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B68A4A-E427-4C7F-80BF-E0A99C7E6C16}"/>
              </a:ext>
            </a:extLst>
          </p:cNvPr>
          <p:cNvSpPr txBox="1"/>
          <p:nvPr/>
        </p:nvSpPr>
        <p:spPr>
          <a:xfrm>
            <a:off x="8599470" y="5719693"/>
            <a:ext cx="211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Time series/Otro módulo en master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6521021-10A1-4E3B-9C7A-827B4CC168EB}"/>
              </a:ext>
            </a:extLst>
          </p:cNvPr>
          <p:cNvSpPr txBox="1"/>
          <p:nvPr/>
        </p:nvSpPr>
        <p:spPr>
          <a:xfrm>
            <a:off x="4728253" y="5838188"/>
            <a:ext cx="190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Otro módulo en master (*)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36D564B-21BD-4A31-8EEE-767C9845E425}"/>
              </a:ext>
            </a:extLst>
          </p:cNvPr>
          <p:cNvSpPr txBox="1"/>
          <p:nvPr/>
        </p:nvSpPr>
        <p:spPr>
          <a:xfrm>
            <a:off x="1417085" y="5188449"/>
            <a:ext cx="270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Introducción a </a:t>
            </a:r>
            <a:r>
              <a:rPr lang="es-ES" dirty="0" err="1"/>
              <a:t>Phyton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921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Crecimiento de cartera</a:t>
            </a:r>
          </a:p>
        </p:txBody>
      </p:sp>
      <p:graphicFrame>
        <p:nvGraphicFramePr>
          <p:cNvPr id="6" name="Marcador de contenido 5" descr="Gráfico de finanzas">
            <a:extLst>
              <a:ext uri="{FF2B5EF4-FFF2-40B4-BE49-F238E27FC236}">
                <a16:creationId xmlns:a16="http://schemas.microsoft.com/office/drawing/2014/main" id="{553FBC4F-691A-471D-8ADC-EEE7AF67D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876526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Objetivos de inversión</a:t>
            </a:r>
          </a:p>
        </p:txBody>
      </p:sp>
      <p:graphicFrame>
        <p:nvGraphicFramePr>
          <p:cNvPr id="12" name="Marcador de contenido 3" descr="Escala de tiempo circular">
            <a:extLst>
              <a:ext uri="{FF2B5EF4-FFF2-40B4-BE49-F238E27FC236}">
                <a16:creationId xmlns:a16="http://schemas.microsoft.com/office/drawing/2014/main" id="{9472A840-E465-43FB-8B5F-6C6B0A0095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16788" y="499866"/>
          <a:ext cx="6887261" cy="6054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0996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4" name="Imagen 3" descr="Mano con bolígrafo que apunta a números financiero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dirty="0">
                <a:solidFill>
                  <a:schemeClr val="bg1"/>
                </a:solidFill>
              </a:rPr>
              <a:t>alguien@example.com</a:t>
            </a:r>
          </a:p>
          <a:p>
            <a:pPr rtl="0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14239-0BB8-4950-A007-A89C7475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cap="none" dirty="0"/>
              <a:t>Un poco de 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16F77D-8791-4748-92CE-C23DB3FB1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252" y="2537717"/>
            <a:ext cx="9010436" cy="3570269"/>
          </a:xfrm>
        </p:spPr>
        <p:txBody>
          <a:bodyPr/>
          <a:lstStyle/>
          <a:p>
            <a:pPr algn="l"/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Creado en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1990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 por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Guido van Rossum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(actualmente empleado de Dropbox). </a:t>
            </a: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El nombre está basado en los humoristas británicos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Monty Python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. </a:t>
            </a: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A partir del año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2001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 pasa a ser administrado por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Python Software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Foundation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, una compañía sin ánimo de lucro.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948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83DE9-AAE4-48D8-8A6C-DD2C8CA2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cap="none" dirty="0"/>
              <a:t>¿Qué es Python?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57C427-24C6-4C3F-8879-A9447EC5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276" y="2404154"/>
            <a:ext cx="8733034" cy="3981236"/>
          </a:xfrm>
        </p:spPr>
        <p:txBody>
          <a:bodyPr>
            <a:normAutofit/>
          </a:bodyPr>
          <a:lstStyle/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Es un lenguaje de programación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open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source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. </a:t>
            </a:r>
            <a:endParaRPr lang="es-ES" sz="1800" b="0" i="0" u="none" strike="noStrike" baseline="0" dirty="0">
              <a:latin typeface="Courier New" panose="02070309020205020404" pitchFamily="49" charset="0"/>
            </a:endParaRP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Es un lenguaje de programación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conciso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. </a:t>
            </a:r>
            <a:endParaRPr lang="es-ES" sz="1800" b="0" i="0" u="none" strike="noStrike" baseline="0" dirty="0">
              <a:latin typeface="Courier New" panose="02070309020205020404" pitchFamily="49" charset="0"/>
            </a:endParaRP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Es un lenguaje de programación de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alto nivel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. Se caracteriza por expresar los algoritmos de una manera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adecuada a la capacidad cognitiva humana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, en lugar de la capacidad con que los ejecutan las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máquinas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. </a:t>
            </a:r>
          </a:p>
          <a:p>
            <a:pPr lvl="1" algn="just"/>
            <a:r>
              <a:rPr lang="es-ES" b="1" i="0" u="none" strike="noStrike" baseline="0" dirty="0">
                <a:latin typeface="Arial" panose="020B0604020202020204" pitchFamily="34" charset="0"/>
              </a:rPr>
              <a:t>Ventajas: </a:t>
            </a:r>
            <a:r>
              <a:rPr lang="es-ES" b="0" i="0" u="none" strike="noStrike" baseline="0" dirty="0">
                <a:latin typeface="Arial" panose="020B0604020202020204" pitchFamily="34" charset="0"/>
              </a:rPr>
              <a:t>Genera un código más sencillo y comprensible. </a:t>
            </a: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Es un lenguaje de programación de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propósito general.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Son lenguajes que pueden ser usados para varios propósitos, acceso a bases de datos, comunicación entre computadoras, comunicación entre dispositivos, captura de datos, cálculos matemáticos, diseño de imágenes o páginas. </a:t>
            </a:r>
            <a:endParaRPr lang="es-ES" sz="1800" b="0" i="0" u="none" strike="noStrike" baseline="0" dirty="0">
              <a:latin typeface="Courier New" panose="02070309020205020404" pitchFamily="49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573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83DE9-AAE4-48D8-8A6C-DD2C8CA2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cap="none" dirty="0"/>
              <a:t>¿Qué es Python?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57C427-24C6-4C3F-8879-A9447EC5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276" y="2638044"/>
            <a:ext cx="8733034" cy="3999062"/>
          </a:xfrm>
        </p:spPr>
        <p:txBody>
          <a:bodyPr>
            <a:normAutofit/>
          </a:bodyPr>
          <a:lstStyle/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Es un lenguaje de programación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orientado a objetos. </a:t>
            </a:r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Los lenguajes de programación orientados a objetos tratan a los programas como conjuntos de objetos que se ayudan entre ellos para realizar acciones (entendiendo como objeto a entidades que contienen datos), permitiendo que los programas sean más fáciles de escribir, mantener y reutilizar. </a:t>
            </a: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Es un lenguaje de programación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con una comunidad muy activa. </a:t>
            </a:r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Es un lenguaje de programación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con infinidad de módulos y/o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add-ins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 orientados a muy diferentes dominios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(tratamiento de imagen, videojuegos, bases de datos, análisis de datos...).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981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Entornos de programación</a:t>
            </a:r>
          </a:p>
        </p:txBody>
      </p:sp>
      <p:pic>
        <p:nvPicPr>
          <p:cNvPr id="2050" name="Picture 2" descr="Resultado de imagen de programming environment">
            <a:extLst>
              <a:ext uri="{FF2B5EF4-FFF2-40B4-BE49-F238E27FC236}">
                <a16:creationId xmlns:a16="http://schemas.microsoft.com/office/drawing/2014/main" id="{E7210BEF-72AF-4CB9-820F-C8D82E18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065" y="1042802"/>
            <a:ext cx="7098136" cy="442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10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85F8D-B3B6-4F4E-9AD6-CECC1364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cap="none" dirty="0" err="1"/>
              <a:t>Ides</a:t>
            </a:r>
            <a:r>
              <a:rPr lang="es-ES" cap="none" dirty="0"/>
              <a:t> disponibles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1761C7-B372-40DB-8A43-85FD8F3FD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412" y="2566125"/>
            <a:ext cx="8618374" cy="3480217"/>
          </a:xfrm>
        </p:spPr>
        <p:txBody>
          <a:bodyPr>
            <a:normAutofit/>
          </a:bodyPr>
          <a:lstStyle/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Existen muchos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IDEs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 (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Integrated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Development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Environment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)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para Python. </a:t>
            </a: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Cada uno de ellos está diseñado para dar soporte a una forma de trabajo en función del dominio (análisis de datos, desarrollo general, programación reproducible...) al que se orienten. </a:t>
            </a: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Se pueden encontrar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desde consolas básicas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(tipo R o Matlab)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hasta entornos completos de desarrollo y despliegue de aplicaciones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y servicios (tipo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Visual Studio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, Eclipse, NetBeans, etc.).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850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E9816-8F24-4119-B3FF-E805E255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533178"/>
            <a:ext cx="7729728" cy="1188720"/>
          </a:xfrm>
        </p:spPr>
        <p:txBody>
          <a:bodyPr/>
          <a:lstStyle/>
          <a:p>
            <a:r>
              <a:rPr lang="es-ES" cap="none" dirty="0"/>
              <a:t>Consola de Python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5B6966-2C8B-4AE8-9650-9BD2D65B7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31" y="2073426"/>
            <a:ext cx="8438576" cy="1969916"/>
          </a:xfrm>
        </p:spPr>
        <p:txBody>
          <a:bodyPr/>
          <a:lstStyle/>
          <a:p>
            <a:r>
              <a:rPr lang="es-ES" sz="1800" b="0" i="0" u="none" strike="noStrike" baseline="0" dirty="0">
                <a:latin typeface="Arial" panose="020B0604020202020204" pitchFamily="34" charset="0"/>
              </a:rPr>
              <a:t>Se trata de la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consola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 interactiva de Python. </a:t>
            </a:r>
          </a:p>
          <a:p>
            <a:r>
              <a:rPr lang="es-ES" sz="1800" b="0" i="0" u="none" strike="noStrike" baseline="0" dirty="0">
                <a:latin typeface="Arial" panose="020B0604020202020204" pitchFamily="34" charset="0"/>
              </a:rPr>
              <a:t>Se accede al intérprete y se trabaja con el mismo desde la 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línea de </a:t>
            </a:r>
            <a:r>
              <a:rPr lang="es-ES" sz="1800" b="1" i="0" u="none" strike="noStrike" baseline="0" dirty="0" err="1">
                <a:latin typeface="Arial" panose="020B0604020202020204" pitchFamily="34" charset="0"/>
              </a:rPr>
              <a:t>commandos</a:t>
            </a:r>
            <a:r>
              <a:rPr lang="es-ES" sz="1800" b="1" i="0" u="none" strike="noStrike" baseline="0" dirty="0">
                <a:latin typeface="Arial" panose="020B0604020202020204" pitchFamily="34" charset="0"/>
              </a:rPr>
              <a:t> del sistema operativo. </a:t>
            </a:r>
          </a:p>
          <a:p>
            <a:r>
              <a:rPr lang="es-ES" sz="1800" b="0" i="0" u="none" strike="noStrike" baseline="0" dirty="0">
                <a:latin typeface="Arial" panose="020B0604020202020204" pitchFamily="34" charset="0"/>
              </a:rPr>
              <a:t>Interpreta los inputs introducidos, evalúa los mismos y ofrece un output por cada uno de ellos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5C455A-392F-4B2E-A90C-15EB7BCB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69" y="4043342"/>
            <a:ext cx="6577061" cy="281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2228-7D5B-4717-9056-0A158EED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s-ES" cap="none" dirty="0"/>
              <a:t>Notebook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686AD4-FC6C-4D9C-AD48-B8307ACF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834737"/>
          </a:xfrm>
        </p:spPr>
        <p:txBody>
          <a:bodyPr>
            <a:normAutofit/>
          </a:bodyPr>
          <a:lstStyle/>
          <a:p>
            <a:r>
              <a:rPr lang="es-ES" b="0" i="0" u="none" strike="noStrike" baseline="0">
                <a:latin typeface="Arial" panose="020B0604020202020204" pitchFamily="34" charset="0"/>
              </a:rPr>
              <a:t>Evolución de la consola interactiva de </a:t>
            </a:r>
            <a:r>
              <a:rPr lang="es-ES" b="0" i="0" u="none" strike="noStrike" baseline="0" err="1">
                <a:latin typeface="Arial" panose="020B0604020202020204" pitchFamily="34" charset="0"/>
              </a:rPr>
              <a:t>IPython</a:t>
            </a:r>
            <a:r>
              <a:rPr lang="es-ES" b="0" i="0" u="none" strike="noStrike" baseline="0">
                <a:latin typeface="Arial" panose="020B0604020202020204" pitchFamily="34" charset="0"/>
              </a:rPr>
              <a:t>, que ha derivado en el </a:t>
            </a:r>
            <a:r>
              <a:rPr lang="es-ES" b="1" i="0" u="none" strike="noStrike" baseline="0">
                <a:latin typeface="Arial" panose="020B0604020202020204" pitchFamily="34" charset="0"/>
              </a:rPr>
              <a:t>Proyecto </a:t>
            </a:r>
            <a:r>
              <a:rPr lang="es-ES" b="1" i="0" u="none" strike="noStrike" baseline="0" err="1">
                <a:latin typeface="Arial" panose="020B0604020202020204" pitchFamily="34" charset="0"/>
              </a:rPr>
              <a:t>Jupyter</a:t>
            </a:r>
            <a:r>
              <a:rPr lang="es-ES" b="0" i="0" u="none" strike="noStrike" baseline="0">
                <a:latin typeface="Arial" panose="020B0604020202020204" pitchFamily="34" charset="0"/>
              </a:rPr>
              <a:t>. </a:t>
            </a:r>
          </a:p>
          <a:p>
            <a:r>
              <a:rPr lang="es-ES" b="0" i="0" u="none" strike="noStrike" baseline="0">
                <a:latin typeface="Arial" panose="020B0604020202020204" pitchFamily="34" charset="0"/>
              </a:rPr>
              <a:t>Se trata de un </a:t>
            </a:r>
            <a:r>
              <a:rPr lang="es-ES" b="1" i="0" u="none" strike="noStrike" baseline="0">
                <a:latin typeface="Arial" panose="020B0604020202020204" pitchFamily="34" charset="0"/>
              </a:rPr>
              <a:t>intérprete de Python ejecutado </a:t>
            </a:r>
            <a:r>
              <a:rPr lang="es-ES" b="0" i="0" u="none" strike="noStrike" baseline="0">
                <a:latin typeface="Arial" panose="020B0604020202020204" pitchFamily="34" charset="0"/>
              </a:rPr>
              <a:t>directamente </a:t>
            </a:r>
            <a:r>
              <a:rPr lang="es-ES" b="1" i="0" u="none" strike="noStrike" baseline="0">
                <a:latin typeface="Arial" panose="020B0604020202020204" pitchFamily="34" charset="0"/>
              </a:rPr>
              <a:t>sobre un navegador Web.</a:t>
            </a:r>
            <a:r>
              <a:rPr lang="es-ES" b="0" i="0" u="none" strike="noStrike" baseline="0">
                <a:latin typeface="Arial" panose="020B0604020202020204" pitchFamily="34" charset="0"/>
              </a:rPr>
              <a:t> </a:t>
            </a:r>
          </a:p>
          <a:p>
            <a:r>
              <a:rPr lang="es-ES" b="0" i="0" u="none" strike="noStrike" baseline="0">
                <a:latin typeface="Arial" panose="020B0604020202020204" pitchFamily="34" charset="0"/>
              </a:rPr>
              <a:t>Permite combinar “</a:t>
            </a:r>
            <a:r>
              <a:rPr lang="es-ES" b="1" i="0" u="none" strike="noStrike" baseline="0">
                <a:latin typeface="Arial" panose="020B0604020202020204" pitchFamily="34" charset="0"/>
              </a:rPr>
              <a:t>celdas</a:t>
            </a:r>
            <a:r>
              <a:rPr lang="es-ES" b="0" i="0" u="none" strike="noStrike" baseline="0">
                <a:latin typeface="Arial" panose="020B0604020202020204" pitchFamily="34" charset="0"/>
              </a:rPr>
              <a:t>” de código con </a:t>
            </a:r>
            <a:r>
              <a:rPr lang="es-ES" b="1" i="0" u="none" strike="noStrike" baseline="0">
                <a:latin typeface="Arial" panose="020B0604020202020204" pitchFamily="34" charset="0"/>
              </a:rPr>
              <a:t>texto enriquecido </a:t>
            </a:r>
            <a:r>
              <a:rPr lang="es-ES" b="0" i="0" u="none" strike="noStrike" baseline="0">
                <a:latin typeface="Arial" panose="020B0604020202020204" pitchFamily="34" charset="0"/>
              </a:rPr>
              <a:t>(HTML, </a:t>
            </a:r>
            <a:r>
              <a:rPr lang="es-ES" b="1" i="0" u="none" strike="noStrike" baseline="0">
                <a:latin typeface="Arial" panose="020B0604020202020204" pitchFamily="34" charset="0"/>
              </a:rPr>
              <a:t>imágenes</a:t>
            </a:r>
            <a:r>
              <a:rPr lang="es-ES" b="0" i="0" u="none" strike="noStrike" baseline="0">
                <a:latin typeface="Arial" panose="020B0604020202020204" pitchFamily="34" charset="0"/>
              </a:rPr>
              <a:t>, </a:t>
            </a:r>
            <a:r>
              <a:rPr lang="es-ES" b="1" i="0" u="none" strike="noStrike" baseline="0">
                <a:latin typeface="Arial" panose="020B0604020202020204" pitchFamily="34" charset="0"/>
              </a:rPr>
              <a:t>gráficos</a:t>
            </a:r>
            <a:r>
              <a:rPr lang="es-ES" b="0" i="0" u="none" strike="noStrike" baseline="0">
                <a:latin typeface="Arial" panose="020B0604020202020204" pitchFamily="34" charset="0"/>
              </a:rPr>
              <a:t>, etc.). </a:t>
            </a:r>
          </a:p>
          <a:p>
            <a:r>
              <a:rPr lang="es-ES" b="0" i="0" u="none" strike="noStrike" baseline="0">
                <a:latin typeface="Arial" panose="020B0604020202020204" pitchFamily="34" charset="0"/>
              </a:rPr>
              <a:t>Permite almacenar </a:t>
            </a:r>
            <a:r>
              <a:rPr lang="es-ES" b="1" i="0" u="none" strike="noStrike" baseline="0">
                <a:latin typeface="Arial" panose="020B0604020202020204" pitchFamily="34" charset="0"/>
              </a:rPr>
              <a:t>en un único documento comentarios</a:t>
            </a:r>
            <a:r>
              <a:rPr lang="es-ES" b="0" i="0" u="none" strike="noStrike" baseline="0">
                <a:latin typeface="Arial" panose="020B0604020202020204" pitchFamily="34" charset="0"/>
              </a:rPr>
              <a:t>, </a:t>
            </a:r>
            <a:r>
              <a:rPr lang="es-ES" b="1" i="0" u="none" strike="noStrike" baseline="0">
                <a:latin typeface="Arial" panose="020B0604020202020204" pitchFamily="34" charset="0"/>
              </a:rPr>
              <a:t>entradas</a:t>
            </a:r>
            <a:r>
              <a:rPr lang="es-ES" b="0" i="0" u="none" strike="noStrike" baseline="0">
                <a:latin typeface="Arial" panose="020B0604020202020204" pitchFamily="34" charset="0"/>
              </a:rPr>
              <a:t>, </a:t>
            </a:r>
            <a:r>
              <a:rPr lang="es-ES" b="1" i="0" u="none" strike="noStrike" baseline="0">
                <a:latin typeface="Arial" panose="020B0604020202020204" pitchFamily="34" charset="0"/>
              </a:rPr>
              <a:t>código y salidas</a:t>
            </a:r>
            <a:r>
              <a:rPr lang="es-ES" b="0" i="0" u="none" strike="noStrike" baseline="0">
                <a:latin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9DFF9F-88D5-424B-A92E-7A13C0AA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3" y="3686783"/>
            <a:ext cx="4615452" cy="220387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65265868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{C9307FB9-CD32-4196-8C3F-016CA568C394}tf66925244</Template>
  <TotalTime>0</TotalTime>
  <Words>1398</Words>
  <Application>Microsoft Office PowerPoint</Application>
  <PresentationFormat>Panorámica</PresentationFormat>
  <Paragraphs>144</Paragraphs>
  <Slides>27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 New</vt:lpstr>
      <vt:lpstr>Gill Sans MT</vt:lpstr>
      <vt:lpstr>Helvetica Neue</vt:lpstr>
      <vt:lpstr>Roboto</vt:lpstr>
      <vt:lpstr>Paquete</vt:lpstr>
      <vt:lpstr>Presentación de PowerPoint</vt:lpstr>
      <vt:lpstr>Introducción a python</vt:lpstr>
      <vt:lpstr>Un poco de historia</vt:lpstr>
      <vt:lpstr>¿Qué es Python?</vt:lpstr>
      <vt:lpstr>¿Qué es Python? II</vt:lpstr>
      <vt:lpstr>Entornos de programación</vt:lpstr>
      <vt:lpstr>Ides disponibles</vt:lpstr>
      <vt:lpstr>Consola de Python</vt:lpstr>
      <vt:lpstr>Notebook</vt:lpstr>
      <vt:lpstr>JupyterLab</vt:lpstr>
      <vt:lpstr>Spyder</vt:lpstr>
      <vt:lpstr>Visual studio code</vt:lpstr>
      <vt:lpstr>Pycharm</vt:lpstr>
      <vt:lpstr>Frameworks de distribución</vt:lpstr>
      <vt:lpstr>Presentación de PowerPoint</vt:lpstr>
      <vt:lpstr>Nuestro entorno de programación para el curso</vt:lpstr>
      <vt:lpstr>¿Qué es Google Colaboratory?</vt:lpstr>
      <vt:lpstr>Primeros pasos</vt:lpstr>
      <vt:lpstr>Aterrizando en los conceptos</vt:lpstr>
      <vt:lpstr>Aterrizando en los conceptos II</vt:lpstr>
      <vt:lpstr>roles</vt:lpstr>
      <vt:lpstr>Roles</vt:lpstr>
      <vt:lpstr>Un día cualquiera en la vida de un data scientist</vt:lpstr>
      <vt:lpstr>Conectando con la asignatura</vt:lpstr>
      <vt:lpstr>Crecimiento de cartera</vt:lpstr>
      <vt:lpstr>Objetivos de inversión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para científicos de datos</dc:title>
  <dc:creator>HERNANDEZ, JUAN, Vodafone Spain</dc:creator>
  <cp:lastModifiedBy>HERNANDEZ, JUAN, Vodafone Spain</cp:lastModifiedBy>
  <cp:revision>33</cp:revision>
  <dcterms:created xsi:type="dcterms:W3CDTF">2021-04-25T12:05:35Z</dcterms:created>
  <dcterms:modified xsi:type="dcterms:W3CDTF">2021-04-28T21:42:18Z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359f705-2ba0-454b-9cfc-6ce5bcaac040_Enabled">
    <vt:lpwstr>true</vt:lpwstr>
  </property>
  <property fmtid="{D5CDD505-2E9C-101B-9397-08002B2CF9AE}" pid="4" name="MSIP_Label_0359f705-2ba0-454b-9cfc-6ce5bcaac040_SetDate">
    <vt:lpwstr>2021-04-25T12:05:37Z</vt:lpwstr>
  </property>
  <property fmtid="{D5CDD505-2E9C-101B-9397-08002B2CF9AE}" pid="5" name="MSIP_Label_0359f705-2ba0-454b-9cfc-6ce5bcaac040_Method">
    <vt:lpwstr>Standard</vt:lpwstr>
  </property>
  <property fmtid="{D5CDD505-2E9C-101B-9397-08002B2CF9AE}" pid="6" name="MSIP_Label_0359f705-2ba0-454b-9cfc-6ce5bcaac040_Name">
    <vt:lpwstr>0359f705-2ba0-454b-9cfc-6ce5bcaac040</vt:lpwstr>
  </property>
  <property fmtid="{D5CDD505-2E9C-101B-9397-08002B2CF9AE}" pid="7" name="MSIP_Label_0359f705-2ba0-454b-9cfc-6ce5bcaac040_SiteId">
    <vt:lpwstr>68283f3b-8487-4c86-adb3-a5228f18b893</vt:lpwstr>
  </property>
  <property fmtid="{D5CDD505-2E9C-101B-9397-08002B2CF9AE}" pid="8" name="MSIP_Label_0359f705-2ba0-454b-9cfc-6ce5bcaac040_ActionId">
    <vt:lpwstr>d5e18a7d-96bd-49db-b7dd-4cb10f7fa03f</vt:lpwstr>
  </property>
  <property fmtid="{D5CDD505-2E9C-101B-9397-08002B2CF9AE}" pid="9" name="MSIP_Label_0359f705-2ba0-454b-9cfc-6ce5bcaac040_ContentBits">
    <vt:lpwstr>2</vt:lpwstr>
  </property>
  <property fmtid="{D5CDD505-2E9C-101B-9397-08002B2CF9AE}" pid="10" name="ClassificationContentMarkingFooterLocations">
    <vt:lpwstr>Paquete:8</vt:lpwstr>
  </property>
  <property fmtid="{D5CDD505-2E9C-101B-9397-08002B2CF9AE}" pid="11" name="ClassificationContentMarkingFooterText">
    <vt:lpwstr>C2 General</vt:lpwstr>
  </property>
</Properties>
</file>